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509" r:id="rId2"/>
    <p:sldId id="508" r:id="rId3"/>
    <p:sldId id="505" r:id="rId4"/>
    <p:sldId id="506" r:id="rId5"/>
    <p:sldId id="503" r:id="rId6"/>
    <p:sldId id="524" r:id="rId7"/>
    <p:sldId id="510" r:id="rId8"/>
    <p:sldId id="511" r:id="rId9"/>
    <p:sldId id="512" r:id="rId10"/>
    <p:sldId id="513" r:id="rId11"/>
    <p:sldId id="514" r:id="rId12"/>
    <p:sldId id="515" r:id="rId13"/>
    <p:sldId id="516" r:id="rId14"/>
    <p:sldId id="517" r:id="rId15"/>
    <p:sldId id="518" r:id="rId16"/>
    <p:sldId id="519" r:id="rId17"/>
    <p:sldId id="520" r:id="rId18"/>
    <p:sldId id="525" r:id="rId19"/>
    <p:sldId id="526" r:id="rId20"/>
    <p:sldId id="527" r:id="rId21"/>
    <p:sldId id="528" r:id="rId22"/>
    <p:sldId id="529" r:id="rId23"/>
    <p:sldId id="530" r:id="rId24"/>
    <p:sldId id="521" r:id="rId25"/>
    <p:sldId id="522" r:id="rId26"/>
    <p:sldId id="523" r:id="rId27"/>
    <p:sldId id="50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2" autoAdjust="0"/>
    <p:restoredTop sz="94414" autoAdjust="0"/>
  </p:normalViewPr>
  <p:slideViewPr>
    <p:cSldViewPr>
      <p:cViewPr varScale="1">
        <p:scale>
          <a:sx n="73" d="100"/>
          <a:sy n="73" d="100"/>
        </p:scale>
        <p:origin x="1290" y="54"/>
      </p:cViewPr>
      <p:guideLst>
        <p:guide orient="horz" pos="2160"/>
        <p:guide pos="2880"/>
      </p:guideLst>
    </p:cSldViewPr>
  </p:slideViewPr>
  <p:outlineViewPr>
    <p:cViewPr>
      <p:scale>
        <a:sx n="33" d="100"/>
        <a:sy n="33" d="100"/>
      </p:scale>
      <p:origin x="53" y="0"/>
    </p:cViewPr>
  </p:outlineViewPr>
  <p:notesTextViewPr>
    <p:cViewPr>
      <p:scale>
        <a:sx n="100" d="100"/>
        <a:sy n="100" d="100"/>
      </p:scale>
      <p:origin x="0" y="0"/>
    </p:cViewPr>
  </p:notesTextViewPr>
  <p:notesViewPr>
    <p:cSldViewPr>
      <p:cViewPr varScale="1">
        <p:scale>
          <a:sx n="52" d="100"/>
          <a:sy n="52" d="100"/>
        </p:scale>
        <p:origin x="-19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7E7474-EEC9-4C68-87C1-884B71A69BEB}" type="datetimeFigureOut">
              <a:rPr lang="en-US" smtClean="0"/>
              <a:t>5/28/2018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D551CC-4027-455A-BE8E-C0577D4D908D}" type="slidenum">
              <a:rPr lang="en-US" smtClean="0"/>
              <a:t>‹#›</a:t>
            </a:fld>
            <a:endParaRPr lang="en-US"/>
          </a:p>
        </p:txBody>
      </p:sp>
    </p:spTree>
    <p:extLst>
      <p:ext uri="{BB962C8B-B14F-4D97-AF65-F5344CB8AC3E}">
        <p14:creationId xmlns:p14="http://schemas.microsoft.com/office/powerpoint/2010/main" val="188378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1D6CA-B409-497A-A3C8-1D66A46CF3DC}" type="datetimeFigureOut">
              <a:rPr lang="en-US" smtClean="0"/>
              <a:t>5/28/2018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3D779-E82F-4054-81A8-052CD8670119}" type="slidenum">
              <a:rPr lang="en-US" smtClean="0"/>
              <a:t>‹#›</a:t>
            </a:fld>
            <a:endParaRPr lang="en-US"/>
          </a:p>
        </p:txBody>
      </p:sp>
    </p:spTree>
    <p:extLst>
      <p:ext uri="{BB962C8B-B14F-4D97-AF65-F5344CB8AC3E}">
        <p14:creationId xmlns:p14="http://schemas.microsoft.com/office/powerpoint/2010/main" val="167732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a:t>
            </a:fld>
            <a:endParaRPr lang="en-US"/>
          </a:p>
        </p:txBody>
      </p:sp>
    </p:spTree>
    <p:extLst>
      <p:ext uri="{BB962C8B-B14F-4D97-AF65-F5344CB8AC3E}">
        <p14:creationId xmlns:p14="http://schemas.microsoft.com/office/powerpoint/2010/main" val="39884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15</a:t>
            </a:fld>
            <a:endParaRPr lang="en-US"/>
          </a:p>
        </p:txBody>
      </p:sp>
    </p:spTree>
    <p:extLst>
      <p:ext uri="{BB962C8B-B14F-4D97-AF65-F5344CB8AC3E}">
        <p14:creationId xmlns:p14="http://schemas.microsoft.com/office/powerpoint/2010/main" val="393268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16</a:t>
            </a:fld>
            <a:endParaRPr lang="en-US"/>
          </a:p>
        </p:txBody>
      </p:sp>
    </p:spTree>
    <p:extLst>
      <p:ext uri="{BB962C8B-B14F-4D97-AF65-F5344CB8AC3E}">
        <p14:creationId xmlns:p14="http://schemas.microsoft.com/office/powerpoint/2010/main" val="2584438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2665075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19</a:t>
            </a:fld>
            <a:endParaRPr lang="en-US"/>
          </a:p>
        </p:txBody>
      </p:sp>
    </p:spTree>
    <p:extLst>
      <p:ext uri="{BB962C8B-B14F-4D97-AF65-F5344CB8AC3E}">
        <p14:creationId xmlns:p14="http://schemas.microsoft.com/office/powerpoint/2010/main" val="3561876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20</a:t>
            </a:fld>
            <a:endParaRPr lang="en-US"/>
          </a:p>
        </p:txBody>
      </p:sp>
    </p:spTree>
    <p:extLst>
      <p:ext uri="{BB962C8B-B14F-4D97-AF65-F5344CB8AC3E}">
        <p14:creationId xmlns:p14="http://schemas.microsoft.com/office/powerpoint/2010/main" val="382725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21</a:t>
            </a:fld>
            <a:endParaRPr lang="en-US"/>
          </a:p>
        </p:txBody>
      </p:sp>
    </p:spTree>
    <p:extLst>
      <p:ext uri="{BB962C8B-B14F-4D97-AF65-F5344CB8AC3E}">
        <p14:creationId xmlns:p14="http://schemas.microsoft.com/office/powerpoint/2010/main" val="2412066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22</a:t>
            </a:fld>
            <a:endParaRPr lang="en-US"/>
          </a:p>
        </p:txBody>
      </p:sp>
    </p:spTree>
    <p:extLst>
      <p:ext uri="{BB962C8B-B14F-4D97-AF65-F5344CB8AC3E}">
        <p14:creationId xmlns:p14="http://schemas.microsoft.com/office/powerpoint/2010/main" val="1721893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23</a:t>
            </a:fld>
            <a:endParaRPr lang="en-US"/>
          </a:p>
        </p:txBody>
      </p:sp>
    </p:spTree>
    <p:extLst>
      <p:ext uri="{BB962C8B-B14F-4D97-AF65-F5344CB8AC3E}">
        <p14:creationId xmlns:p14="http://schemas.microsoft.com/office/powerpoint/2010/main" val="2080290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25</a:t>
            </a:fld>
            <a:endParaRPr lang="en-US"/>
          </a:p>
        </p:txBody>
      </p:sp>
    </p:spTree>
    <p:extLst>
      <p:ext uri="{BB962C8B-B14F-4D97-AF65-F5344CB8AC3E}">
        <p14:creationId xmlns:p14="http://schemas.microsoft.com/office/powerpoint/2010/main" val="390434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26</a:t>
            </a:fld>
            <a:endParaRPr lang="en-US"/>
          </a:p>
        </p:txBody>
      </p:sp>
    </p:spTree>
    <p:extLst>
      <p:ext uri="{BB962C8B-B14F-4D97-AF65-F5344CB8AC3E}">
        <p14:creationId xmlns:p14="http://schemas.microsoft.com/office/powerpoint/2010/main" val="11596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extLst>
      <p:ext uri="{BB962C8B-B14F-4D97-AF65-F5344CB8AC3E}">
        <p14:creationId xmlns:p14="http://schemas.microsoft.com/office/powerpoint/2010/main" val="114785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6</a:t>
            </a:fld>
            <a:endParaRPr lang="en-US"/>
          </a:p>
        </p:txBody>
      </p:sp>
    </p:spTree>
    <p:extLst>
      <p:ext uri="{BB962C8B-B14F-4D97-AF65-F5344CB8AC3E}">
        <p14:creationId xmlns:p14="http://schemas.microsoft.com/office/powerpoint/2010/main" val="196068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8</a:t>
            </a:fld>
            <a:endParaRPr lang="en-US"/>
          </a:p>
        </p:txBody>
      </p:sp>
    </p:spTree>
    <p:extLst>
      <p:ext uri="{BB962C8B-B14F-4D97-AF65-F5344CB8AC3E}">
        <p14:creationId xmlns:p14="http://schemas.microsoft.com/office/powerpoint/2010/main" val="179048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9</a:t>
            </a:fld>
            <a:endParaRPr lang="en-US"/>
          </a:p>
        </p:txBody>
      </p:sp>
    </p:spTree>
    <p:extLst>
      <p:ext uri="{BB962C8B-B14F-4D97-AF65-F5344CB8AC3E}">
        <p14:creationId xmlns:p14="http://schemas.microsoft.com/office/powerpoint/2010/main" val="228863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10</a:t>
            </a:fld>
            <a:endParaRPr lang="en-US"/>
          </a:p>
        </p:txBody>
      </p:sp>
    </p:spTree>
    <p:extLst>
      <p:ext uri="{BB962C8B-B14F-4D97-AF65-F5344CB8AC3E}">
        <p14:creationId xmlns:p14="http://schemas.microsoft.com/office/powerpoint/2010/main" val="86774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11</a:t>
            </a:fld>
            <a:endParaRPr lang="en-US"/>
          </a:p>
        </p:txBody>
      </p:sp>
    </p:spTree>
    <p:extLst>
      <p:ext uri="{BB962C8B-B14F-4D97-AF65-F5344CB8AC3E}">
        <p14:creationId xmlns:p14="http://schemas.microsoft.com/office/powerpoint/2010/main" val="24918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13</a:t>
            </a:fld>
            <a:endParaRPr lang="en-US"/>
          </a:p>
        </p:txBody>
      </p:sp>
    </p:spTree>
    <p:extLst>
      <p:ext uri="{BB962C8B-B14F-4D97-AF65-F5344CB8AC3E}">
        <p14:creationId xmlns:p14="http://schemas.microsoft.com/office/powerpoint/2010/main" val="331140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28-May-18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14</a:t>
            </a:fld>
            <a:endParaRPr lang="en-US"/>
          </a:p>
        </p:txBody>
      </p:sp>
    </p:spTree>
    <p:extLst>
      <p:ext uri="{BB962C8B-B14F-4D97-AF65-F5344CB8AC3E}">
        <p14:creationId xmlns:p14="http://schemas.microsoft.com/office/powerpoint/2010/main" val="1909994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8"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050"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457200" y="428498"/>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3074"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0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Box 3"/>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5" name="TextBox 4"/>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6" name="Picture 5"/>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4794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7" name="Picture 6"/>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59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TextBox 2"/>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4" name="TextBox 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5" name="Picture 4"/>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1332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our Content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5" name="Content Placeholder 4"/>
          <p:cNvSpPr>
            <a:spLocks noGrp="1"/>
          </p:cNvSpPr>
          <p:nvPr>
            <p:ph sz="quarter" idx="11"/>
          </p:nvPr>
        </p:nvSpPr>
        <p:spPr>
          <a:xfrm>
            <a:off x="457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7" name="Content Placeholder 6"/>
          <p:cNvSpPr>
            <a:spLocks noGrp="1"/>
          </p:cNvSpPr>
          <p:nvPr>
            <p:ph sz="quarter" idx="12"/>
          </p:nvPr>
        </p:nvSpPr>
        <p:spPr>
          <a:xfrm>
            <a:off x="4648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13"/>
          </p:nvPr>
        </p:nvSpPr>
        <p:spPr>
          <a:xfrm>
            <a:off x="457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1" name="Content Placeholder 10"/>
          <p:cNvSpPr>
            <a:spLocks noGrp="1"/>
          </p:cNvSpPr>
          <p:nvPr>
            <p:ph sz="quarter" idx="14"/>
          </p:nvPr>
        </p:nvSpPr>
        <p:spPr>
          <a:xfrm>
            <a:off x="4648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2" name="Text Placeholder 6"/>
          <p:cNvSpPr>
            <a:spLocks noGrp="1"/>
          </p:cNvSpPr>
          <p:nvPr>
            <p:ph type="body" sz="quarter" idx="15"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10" name="TextBox 9"/>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3" name="TextBox 12"/>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4" name="Picture 13"/>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58944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Gray Bar">
    <p:spTree>
      <p:nvGrpSpPr>
        <p:cNvPr id="1" name=""/>
        <p:cNvGrpSpPr/>
        <p:nvPr/>
      </p:nvGrpSpPr>
      <p:grpSpPr>
        <a:xfrm>
          <a:off x="0" y="0"/>
          <a:ext cx="0" cy="0"/>
          <a:chOff x="0" y="0"/>
          <a:chExt cx="0" cy="0"/>
        </a:xfrm>
      </p:grpSpPr>
      <p:sp>
        <p:nvSpPr>
          <p:cNvPr id="3" name="Rectangle 2"/>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8332"/>
            <a:ext cx="8686800" cy="1143000"/>
          </a:xfrm>
        </p:spPr>
        <p:txBody>
          <a:bodyPr/>
          <a:lstStyle>
            <a:lvl1pPr>
              <a:defRPr/>
            </a:lvl1pPr>
          </a:lstStyle>
          <a:p>
            <a:r>
              <a:rPr lang="en-US" dirty="0"/>
              <a:t>Click to Add a Title</a:t>
            </a:r>
          </a:p>
        </p:txBody>
      </p:sp>
      <p:sp>
        <p:nvSpPr>
          <p:cNvPr id="5" name="Content Placeholder 8"/>
          <p:cNvSpPr>
            <a:spLocks noGrp="1"/>
          </p:cNvSpPr>
          <p:nvPr>
            <p:ph sz="quarter" idx="10"/>
          </p:nvPr>
        </p:nvSpPr>
        <p:spPr>
          <a:xfrm>
            <a:off x="457200" y="1414462"/>
            <a:ext cx="8229600"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1"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Footer Placeholder 6"/>
          <p:cNvSpPr>
            <a:spLocks noGrp="1"/>
          </p:cNvSpPr>
          <p:nvPr>
            <p:ph type="ftr" sz="quarter" idx="12"/>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420145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8818979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Rectangle 6"/>
          <p:cNvSpPr/>
          <p:nvPr/>
        </p:nvSpPr>
        <p:spPr>
          <a:xfrm>
            <a:off x="0" y="3959188"/>
            <a:ext cx="9144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8" name="Content Placeholder 7"/>
          <p:cNvSpPr>
            <a:spLocks noGrp="1"/>
          </p:cNvSpPr>
          <p:nvPr>
            <p:ph sz="quarter" idx="13"/>
          </p:nvPr>
        </p:nvSpPr>
        <p:spPr>
          <a:xfrm>
            <a:off x="457200" y="1414462"/>
            <a:ext cx="8220974" cy="4852988"/>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747825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wo Content Gray Bar_1">
    <p:spTree>
      <p:nvGrpSpPr>
        <p:cNvPr id="1" name=""/>
        <p:cNvGrpSpPr/>
        <p:nvPr/>
      </p:nvGrpSpPr>
      <p:grpSpPr>
        <a:xfrm>
          <a:off x="0" y="0"/>
          <a:ext cx="0" cy="0"/>
          <a:chOff x="0" y="0"/>
          <a:chExt cx="0" cy="0"/>
        </a:xfrm>
      </p:grpSpPr>
      <p:sp>
        <p:nvSpPr>
          <p:cNvPr id="3" name="Rectangle 2"/>
          <p:cNvSpPr/>
          <p:nvPr/>
        </p:nvSpPr>
        <p:spPr>
          <a:xfrm>
            <a:off x="2398142" y="0"/>
            <a:ext cx="6745857"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2648204" y="57150"/>
            <a:ext cx="649579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241540" y="370936"/>
            <a:ext cx="1940943" cy="5877463"/>
          </a:xfrm>
        </p:spPr>
        <p:txBody>
          <a:bodyPr/>
          <a:lstStyle>
            <a:lvl1pPr marL="0" indent="0">
              <a:buFontTx/>
              <a:buNone/>
              <a:defRPr sz="2000"/>
            </a:lvl1pPr>
            <a:lvl2pPr>
              <a:buFontTx/>
              <a:buNone/>
              <a:defRPr/>
            </a:lvl2pPr>
            <a:lvl3pPr>
              <a:buFontTx/>
              <a:buNone/>
              <a:defRPr/>
            </a:lvl3pPr>
          </a:lstStyle>
          <a:p>
            <a:pPr lvl="0"/>
            <a:r>
              <a:rPr lang="en-US"/>
              <a:t>Click to edit Master text styles</a:t>
            </a:r>
          </a:p>
        </p:txBody>
      </p:sp>
      <p:sp>
        <p:nvSpPr>
          <p:cNvPr id="6" name="Content Placeholder 7"/>
          <p:cNvSpPr>
            <a:spLocks noGrp="1"/>
          </p:cNvSpPr>
          <p:nvPr>
            <p:ph sz="quarter" idx="11"/>
          </p:nvPr>
        </p:nvSpPr>
        <p:spPr>
          <a:xfrm>
            <a:off x="2639683" y="1414462"/>
            <a:ext cx="6275717"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2648204" y="838200"/>
            <a:ext cx="6495795" cy="457200"/>
          </a:xfrm>
        </p:spPr>
        <p:txBody>
          <a:bodyPr/>
          <a:lstStyle>
            <a:lvl1pPr marL="0" indent="0">
              <a:buNone/>
              <a:defRPr sz="2000" i="1"/>
            </a:lvl1pPr>
          </a:lstStyle>
          <a:p>
            <a:pPr lvl="0"/>
            <a:r>
              <a:rPr lang="en-US" dirty="0"/>
              <a:t>Click to Add a Subtitle</a:t>
            </a:r>
          </a:p>
        </p:txBody>
      </p:sp>
      <p:sp>
        <p:nvSpPr>
          <p:cNvPr id="9" name="Footer Placeholder 8"/>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014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Content Gray Bar_2">
    <p:spTree>
      <p:nvGrpSpPr>
        <p:cNvPr id="1" name=""/>
        <p:cNvGrpSpPr/>
        <p:nvPr/>
      </p:nvGrpSpPr>
      <p:grpSpPr>
        <a:xfrm>
          <a:off x="0" y="0"/>
          <a:ext cx="0" cy="0"/>
          <a:chOff x="0" y="0"/>
          <a:chExt cx="0" cy="0"/>
        </a:xfrm>
      </p:grpSpPr>
      <p:sp>
        <p:nvSpPr>
          <p:cNvPr id="3" name="Rectangle 2"/>
          <p:cNvSpPr/>
          <p:nvPr/>
        </p:nvSpPr>
        <p:spPr>
          <a:xfrm>
            <a:off x="6400800" y="0"/>
            <a:ext cx="27432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5776"/>
            <a:ext cx="5715000"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457200" y="1414463"/>
            <a:ext cx="5715000" cy="4833936"/>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Content Placeholder 7"/>
          <p:cNvSpPr>
            <a:spLocks noGrp="1"/>
          </p:cNvSpPr>
          <p:nvPr>
            <p:ph sz="quarter" idx="11"/>
          </p:nvPr>
        </p:nvSpPr>
        <p:spPr>
          <a:xfrm>
            <a:off x="6553200" y="228600"/>
            <a:ext cx="2438400" cy="6019800"/>
          </a:xfrm>
        </p:spPr>
        <p:txBody>
          <a:bodyPr/>
          <a:lstStyle>
            <a:lvl1pPr marL="0" indent="0">
              <a:buNone/>
              <a:defRPr sz="2000"/>
            </a:lvl1pPr>
            <a:lvl2pPr marL="0" indent="0">
              <a:buNone/>
              <a:defRPr/>
            </a:lvl2pPr>
            <a:lvl3pPr marL="0" indent="0">
              <a:buNone/>
              <a:defRPr/>
            </a:lvl3pPr>
          </a:lstStyle>
          <a:p>
            <a:pPr lvl="0"/>
            <a:r>
              <a:rPr lang="en-US"/>
              <a:t>Click to edit Master text styles</a:t>
            </a:r>
          </a:p>
        </p:txBody>
      </p:sp>
      <p:sp>
        <p:nvSpPr>
          <p:cNvPr id="7" name="Text Placeholder 6"/>
          <p:cNvSpPr>
            <a:spLocks noGrp="1"/>
          </p:cNvSpPr>
          <p:nvPr>
            <p:ph type="body" sz="quarter" idx="12" hasCustomPrompt="1"/>
          </p:nvPr>
        </p:nvSpPr>
        <p:spPr>
          <a:xfrm>
            <a:off x="457200" y="838200"/>
            <a:ext cx="5719313"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3121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Left Gray Bar">
    <p:spTree>
      <p:nvGrpSpPr>
        <p:cNvPr id="1" name=""/>
        <p:cNvGrpSpPr/>
        <p:nvPr/>
      </p:nvGrpSpPr>
      <p:grpSpPr>
        <a:xfrm>
          <a:off x="0" y="0"/>
          <a:ext cx="0" cy="0"/>
          <a:chOff x="0" y="0"/>
          <a:chExt cx="0" cy="0"/>
        </a:xfrm>
      </p:grpSpPr>
      <p:sp>
        <p:nvSpPr>
          <p:cNvPr id="3" name="Rectangle 2"/>
          <p:cNvSpPr/>
          <p:nvPr/>
        </p:nvSpPr>
        <p:spPr>
          <a:xfrm>
            <a:off x="0" y="0"/>
            <a:ext cx="310896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3336925" y="65776"/>
            <a:ext cx="580707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3336925" y="1414462"/>
            <a:ext cx="5577840" cy="4833937"/>
          </a:xfrm>
        </p:spPr>
        <p:txBody>
          <a:bodyPr vert="horz" lIns="91440" tIns="45720" rIns="91440" bIns="45720" rtlCol="0">
            <a:noAutofit/>
          </a:bodyPr>
          <a:lstStyle>
            <a:lvl1pPr marL="171450" indent="-171450">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7"/>
          <p:cNvSpPr>
            <a:spLocks noGrp="1"/>
          </p:cNvSpPr>
          <p:nvPr>
            <p:ph sz="quarter" idx="11"/>
          </p:nvPr>
        </p:nvSpPr>
        <p:spPr>
          <a:xfrm>
            <a:off x="205740" y="228600"/>
            <a:ext cx="2697480" cy="6019800"/>
          </a:xfrm>
        </p:spPr>
        <p:txBody>
          <a:bodyPr/>
          <a:lstStyle>
            <a:lvl1pPr marL="171450" indent="-171450">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3336925" y="838200"/>
            <a:ext cx="5807075"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8786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891304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Title 1"/>
          <p:cNvSpPr txBox="1">
            <a:spLocks/>
          </p:cNvSpPr>
          <p:nvPr/>
        </p:nvSpPr>
        <p:spPr>
          <a:xfrm>
            <a:off x="1020726" y="2558734"/>
            <a:ext cx="7129130"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pic>
        <p:nvPicPr>
          <p:cNvPr id="5122"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28612"/>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58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nd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51" y="2843832"/>
            <a:ext cx="3657298" cy="1170335"/>
          </a:xfrm>
          <a:prstGeom prst="rect">
            <a:avLst/>
          </a:prstGeom>
        </p:spPr>
      </p:pic>
    </p:spTree>
    <p:extLst>
      <p:ext uri="{BB962C8B-B14F-4D97-AF65-F5344CB8AC3E}">
        <p14:creationId xmlns:p14="http://schemas.microsoft.com/office/powerpoint/2010/main" val="285085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8183252" cy="421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9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NOT Print Vers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9"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10"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1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3074"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42007" y="383406"/>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263857"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5"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15"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6"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4098"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599"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533400"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0"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64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08674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796"/>
          <a:stretch/>
        </p:blipFill>
        <p:spPr>
          <a:xfrm>
            <a:off x="0" y="1295400"/>
            <a:ext cx="9144000" cy="1143000"/>
          </a:xfrm>
          <a:prstGeom prst="rect">
            <a:avLst/>
          </a:prstGeom>
          <a:noFill/>
          <a:ln>
            <a:noFill/>
          </a:ln>
        </p:spPr>
      </p:pic>
      <p:sp>
        <p:nvSpPr>
          <p:cNvPr id="2" name="Title 1"/>
          <p:cNvSpPr>
            <a:spLocks noGrp="1"/>
          </p:cNvSpPr>
          <p:nvPr>
            <p:ph type="title"/>
          </p:nvPr>
        </p:nvSpPr>
        <p:spPr>
          <a:xfrm>
            <a:off x="457200" y="1295400"/>
            <a:ext cx="86868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143000" y="2688609"/>
            <a:ext cx="7543800" cy="3559791"/>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pic>
        <p:nvPicPr>
          <p:cNvPr id="10" name="Picture 9"/>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4" name="TextBox 1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3" name="Footer Placeholder 5"/>
          <p:cNvSpPr>
            <a:spLocks noGrp="1"/>
          </p:cNvSpPr>
          <p:nvPr>
            <p:ph type="ftr" sz="quarter" idx="11"/>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116709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010332"/>
            <a:ext cx="9144000" cy="2540000"/>
          </a:xfrm>
          <a:prstGeom prst="rect">
            <a:avLst/>
          </a:prstGeom>
        </p:spPr>
      </p:pic>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3" name="Picture 12"/>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7" name="Title 1"/>
          <p:cNvSpPr>
            <a:spLocks noGrp="1"/>
          </p:cNvSpPr>
          <p:nvPr>
            <p:ph type="title" hasCustomPrompt="1"/>
          </p:nvPr>
        </p:nvSpPr>
        <p:spPr>
          <a:xfrm>
            <a:off x="457200" y="2010332"/>
            <a:ext cx="7788349"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457200" y="3430817"/>
            <a:ext cx="7788349"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4"/>
          <p:cNvSpPr>
            <a:spLocks noGrp="1"/>
          </p:cNvSpPr>
          <p:nvPr>
            <p:ph type="ftr" sz="quarter" idx="10"/>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307488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2231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7" name="TextBox 6"/>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805469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2" name="Footer Placeholder 11"/>
          <p:cNvSpPr>
            <a:spLocks noGrp="1"/>
          </p:cNvSpPr>
          <p:nvPr>
            <p:ph type="ftr" sz="quarter" idx="3"/>
          </p:nvPr>
        </p:nvSpPr>
        <p:spPr>
          <a:xfrm>
            <a:off x="3079630" y="6449043"/>
            <a:ext cx="2984740"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endParaRPr lang="en-US"/>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2" name="Title Placeholder 1"/>
          <p:cNvSpPr>
            <a:spLocks noGrp="1"/>
          </p:cNvSpPr>
          <p:nvPr>
            <p:ph type="title"/>
          </p:nvPr>
        </p:nvSpPr>
        <p:spPr>
          <a:xfrm>
            <a:off x="457200" y="68574"/>
            <a:ext cx="8686422"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414462"/>
            <a:ext cx="82296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10139" y="2446592"/>
            <a:ext cx="3984426" cy="1275016"/>
          </a:xfrm>
          <a:prstGeom prst="rect">
            <a:avLst/>
          </a:prstGeom>
        </p:spPr>
      </p:pic>
      <p:pic>
        <p:nvPicPr>
          <p:cNvPr id="14" name="Picture 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Tree>
    <p:extLst>
      <p:ext uri="{BB962C8B-B14F-4D97-AF65-F5344CB8AC3E}">
        <p14:creationId xmlns:p14="http://schemas.microsoft.com/office/powerpoint/2010/main" val="1297757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52691" y="0"/>
            <a:ext cx="9174688"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532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CN" altLang="en-US" sz="5400" b="1" spc="150" dirty="0">
                <a:ln w="11430"/>
                <a:solidFill>
                  <a:schemeClr val="bg2"/>
                </a:solidFill>
                <a:latin typeface="微软雅黑" pitchFamily="34" charset="-122"/>
                <a:ea typeface="微软雅黑" pitchFamily="34" charset="-122"/>
              </a:rPr>
              <a:t>领先创新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CN"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2057400" y="3138691"/>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smtClean="0">
                <a:solidFill>
                  <a:srgbClr val="FFFF00"/>
                </a:solidFill>
                <a:latin typeface="微软雅黑" pitchFamily="34" charset="-122"/>
                <a:ea typeface="微软雅黑" pitchFamily="34" charset="-122"/>
              </a:rPr>
              <a:t>2018 </a:t>
            </a:r>
            <a:r>
              <a:rPr lang="en-US" altLang="zh-CN" sz="2000" b="1" dirty="0">
                <a:solidFill>
                  <a:srgbClr val="FFFF00"/>
                </a:solidFill>
                <a:latin typeface="微软雅黑" pitchFamily="34" charset="-122"/>
                <a:ea typeface="微软雅黑" pitchFamily="34" charset="-122"/>
              </a:rPr>
              <a:t>Synopsys ARC</a:t>
            </a:r>
            <a:r>
              <a:rPr lang="zh-CN" altLang="en-US" sz="2000" b="1" dirty="0">
                <a:solidFill>
                  <a:srgbClr val="FFFF00"/>
                </a:solidFill>
                <a:latin typeface="微软雅黑" pitchFamily="34" charset="-122"/>
                <a:ea typeface="微软雅黑" pitchFamily="34" charset="-122"/>
              </a:rPr>
              <a:t>杯海峡两岸电子设计竞赛</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escription: cid:image004.png@01D0EF0A.9B054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693" y="152400"/>
            <a:ext cx="1677198" cy="82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81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二、</a:t>
            </a:r>
            <a:r>
              <a:rPr lang="zh-CN" altLang="zh-CN" sz="2400" dirty="0" smtClean="0"/>
              <a:t>公交</a:t>
            </a:r>
            <a:r>
              <a:rPr lang="zh-CN" altLang="zh-CN" sz="2400" dirty="0"/>
              <a:t>车和公交站牌之间使用</a:t>
            </a:r>
            <a:r>
              <a:rPr lang="en-US" altLang="zh-CN" sz="2400" dirty="0"/>
              <a:t>WiFi</a:t>
            </a:r>
            <a:r>
              <a:rPr lang="zh-CN" altLang="zh-CN" sz="2400" dirty="0"/>
              <a:t>和机智云通信，不受</a:t>
            </a:r>
            <a:r>
              <a:rPr lang="zh-CN" altLang="zh-CN" sz="2400" dirty="0" smtClean="0"/>
              <a:t>距离</a:t>
            </a:r>
            <a:r>
              <a:rPr lang="zh-CN" altLang="en-US" sz="2400" dirty="0"/>
              <a:t>限制</a:t>
            </a:r>
            <a:r>
              <a:rPr lang="zh-CN" altLang="zh-CN" sz="2400" dirty="0" smtClean="0"/>
              <a:t>，</a:t>
            </a:r>
            <a:r>
              <a:rPr lang="zh-CN" altLang="zh-CN" sz="2400" dirty="0"/>
              <a:t>实时通信。</a:t>
            </a:r>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en-US" altLang="zh-CN" sz="1800" dirty="0" err="1" smtClean="0"/>
              <a:t>WiFi</a:t>
            </a:r>
            <a:r>
              <a:rPr lang="zh-CN" altLang="en-US" sz="1800" dirty="0" smtClean="0"/>
              <a:t>和机智云之间</a:t>
            </a:r>
            <a:endParaRPr lang="en-US" altLang="zh-CN" sz="1800" dirty="0" smtClean="0"/>
          </a:p>
          <a:p>
            <a:pPr marL="568325" lvl="2" indent="0">
              <a:buNone/>
            </a:pPr>
            <a:r>
              <a:rPr lang="zh-CN" altLang="en-US" sz="1800" dirty="0" smtClean="0"/>
              <a:t>通过</a:t>
            </a:r>
            <a:r>
              <a:rPr lang="en-US" altLang="zh-CN" sz="1800" dirty="0" smtClean="0"/>
              <a:t>Internet</a:t>
            </a:r>
            <a:r>
              <a:rPr lang="zh-CN" altLang="en-US" sz="1800" dirty="0" smtClean="0"/>
              <a:t>通信</a:t>
            </a: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3505200" y="2057400"/>
            <a:ext cx="4791866" cy="4706499"/>
          </a:xfrm>
          <a:prstGeom prst="rect">
            <a:avLst/>
          </a:prstGeom>
        </p:spPr>
      </p:pic>
      <p:sp>
        <p:nvSpPr>
          <p:cNvPr id="4" name="文本框 3"/>
          <p:cNvSpPr txBox="1"/>
          <p:nvPr/>
        </p:nvSpPr>
        <p:spPr>
          <a:xfrm>
            <a:off x="685800" y="2819400"/>
            <a:ext cx="2438400" cy="400110"/>
          </a:xfrm>
          <a:prstGeom prst="rect">
            <a:avLst/>
          </a:prstGeom>
          <a:noFill/>
        </p:spPr>
        <p:txBody>
          <a:bodyPr wrap="square" rtlCol="0">
            <a:spAutoFit/>
          </a:bodyPr>
          <a:lstStyle/>
          <a:p>
            <a:r>
              <a:rPr lang="en-US" altLang="zh-CN" sz="2000" dirty="0" err="1" smtClean="0"/>
              <a:t>WiFi</a:t>
            </a:r>
            <a:r>
              <a:rPr lang="zh-CN" altLang="en-US" sz="2000" dirty="0" smtClean="0"/>
              <a:t>之间感应</a:t>
            </a:r>
            <a:r>
              <a:rPr lang="en-US" altLang="zh-CN" sz="2000" dirty="0" smtClean="0"/>
              <a:t>RSSI</a:t>
            </a:r>
            <a:endParaRPr lang="zh-CN" altLang="en-US" sz="2000" dirty="0"/>
          </a:p>
        </p:txBody>
      </p:sp>
      <p:cxnSp>
        <p:nvCxnSpPr>
          <p:cNvPr id="6" name="直接箭头连接符 5"/>
          <p:cNvCxnSpPr/>
          <p:nvPr/>
        </p:nvCxnSpPr>
        <p:spPr>
          <a:xfrm>
            <a:off x="2895600" y="2971800"/>
            <a:ext cx="10668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895600" y="4724400"/>
            <a:ext cx="25146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987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三、红外对射模块模拟上车下车</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27" y="2438400"/>
            <a:ext cx="3657600" cy="3657600"/>
          </a:xfrm>
          <a:prstGeom prst="rect">
            <a:avLst/>
          </a:prstGeom>
        </p:spPr>
      </p:pic>
      <p:sp>
        <p:nvSpPr>
          <p:cNvPr id="5" name="文本框 4"/>
          <p:cNvSpPr txBox="1"/>
          <p:nvPr/>
        </p:nvSpPr>
        <p:spPr>
          <a:xfrm>
            <a:off x="685800" y="2271714"/>
            <a:ext cx="4343400" cy="3200876"/>
          </a:xfrm>
          <a:prstGeom prst="rect">
            <a:avLst/>
          </a:prstGeom>
          <a:noFill/>
        </p:spPr>
        <p:txBody>
          <a:bodyPr wrap="square" rtlCol="0">
            <a:spAutoFit/>
          </a:bodyPr>
          <a:lstStyle/>
          <a:p>
            <a:r>
              <a:rPr lang="zh-CN" altLang="en-US" dirty="0" smtClean="0"/>
              <a:t>通过</a:t>
            </a:r>
            <a:r>
              <a:rPr lang="en-US" altLang="zh-CN" dirty="0" smtClean="0"/>
              <a:t>putty</a:t>
            </a:r>
            <a:r>
              <a:rPr lang="zh-CN" altLang="en-US" dirty="0" smtClean="0"/>
              <a:t>可以观测红外模块计数</a:t>
            </a:r>
            <a:endParaRPr lang="en-US" altLang="zh-CN" dirty="0" smtClean="0"/>
          </a:p>
          <a:p>
            <a:endParaRPr lang="en-US" altLang="zh-CN" dirty="0"/>
          </a:p>
          <a:p>
            <a:endParaRPr lang="en-US" altLang="zh-CN" dirty="0" smtClean="0"/>
          </a:p>
          <a:p>
            <a:r>
              <a:rPr lang="zh-CN" altLang="en-US" sz="2000" dirty="0">
                <a:solidFill>
                  <a:schemeClr val="accent4"/>
                </a:solidFill>
              </a:rPr>
              <a:t>实际</a:t>
            </a:r>
            <a:r>
              <a:rPr lang="zh-CN" altLang="en-US" sz="2000" dirty="0" smtClean="0">
                <a:solidFill>
                  <a:schemeClr val="accent4"/>
                </a:solidFill>
              </a:rPr>
              <a:t>应用中</a:t>
            </a:r>
            <a:endParaRPr lang="en-US" altLang="zh-CN" sz="2000" dirty="0" smtClean="0">
              <a:solidFill>
                <a:schemeClr val="accent4"/>
              </a:solidFill>
            </a:endParaRPr>
          </a:p>
          <a:p>
            <a:endParaRPr lang="en-US" altLang="zh-CN" sz="2000" dirty="0" smtClean="0">
              <a:solidFill>
                <a:schemeClr val="accent4"/>
              </a:solidFill>
            </a:endParaRPr>
          </a:p>
          <a:p>
            <a:r>
              <a:rPr lang="zh-CN" altLang="en-US" dirty="0" smtClean="0"/>
              <a:t>装在公交车的前门和后门，用上车人数减去下车人数即为车载人数。</a:t>
            </a:r>
            <a:endParaRPr lang="en-US" altLang="zh-CN" dirty="0" smtClean="0"/>
          </a:p>
          <a:p>
            <a:endParaRPr lang="en-US" altLang="zh-CN" dirty="0" smtClean="0"/>
          </a:p>
          <a:p>
            <a:r>
              <a:rPr lang="zh-CN" altLang="en-US" dirty="0" smtClean="0"/>
              <a:t>对于只有一个门的公交车可以在门上装两个红外对射，通过俩个模块的顺序来判断上车下车方向，完成计数</a:t>
            </a:r>
            <a:endParaRPr lang="zh-CN" altLang="en-US" dirty="0"/>
          </a:p>
        </p:txBody>
      </p:sp>
    </p:spTree>
    <p:extLst>
      <p:ext uri="{BB962C8B-B14F-4D97-AF65-F5344CB8AC3E}">
        <p14:creationId xmlns:p14="http://schemas.microsoft.com/office/powerpoint/2010/main" val="413027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56914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zh-CN" dirty="0"/>
              <a:t>与</a:t>
            </a:r>
            <a:r>
              <a:rPr lang="en-US" altLang="zh-CN" dirty="0" err="1"/>
              <a:t>WiFi</a:t>
            </a:r>
            <a:r>
              <a:rPr lang="zh-CN" altLang="zh-CN" dirty="0" smtClean="0"/>
              <a:t>连接</a:t>
            </a:r>
            <a:r>
              <a:rPr lang="zh-CN" altLang="en-US" dirty="0" smtClean="0"/>
              <a:t>，与云端通信</a:t>
            </a:r>
            <a:endParaRPr lang="en-US" altLang="zh-CN" dirty="0" smtClean="0"/>
          </a:p>
          <a:p>
            <a:r>
              <a:rPr lang="en-US" altLang="zh-CN" dirty="0" smtClean="0"/>
              <a:t>Pmod2</a:t>
            </a:r>
            <a:r>
              <a:rPr lang="zh-CN" altLang="zh-CN" dirty="0"/>
              <a:t>，</a:t>
            </a:r>
            <a:r>
              <a:rPr lang="en-US" altLang="zh-CN" dirty="0" smtClean="0"/>
              <a:t>Pmod3</a:t>
            </a:r>
            <a:r>
              <a:rPr lang="zh-CN" altLang="en-US" dirty="0" smtClean="0"/>
              <a:t>，</a:t>
            </a:r>
            <a:r>
              <a:rPr lang="en-US" altLang="zh-CN" dirty="0" smtClean="0"/>
              <a:t>Pmod4</a:t>
            </a:r>
            <a:r>
              <a:rPr lang="zh-CN" altLang="zh-CN" dirty="0" smtClean="0"/>
              <a:t>接口</a:t>
            </a:r>
            <a:r>
              <a:rPr lang="zh-CN" altLang="en-US" dirty="0"/>
              <a:t>，</a:t>
            </a:r>
            <a:r>
              <a:rPr lang="en-US" altLang="zh-CN" dirty="0" smtClean="0"/>
              <a:t>Pmod5</a:t>
            </a:r>
            <a:r>
              <a:rPr lang="zh-CN" altLang="zh-CN" dirty="0" smtClean="0"/>
              <a:t>与</a:t>
            </a:r>
            <a:r>
              <a:rPr lang="en-US" altLang="zh-CN" dirty="0"/>
              <a:t>LED RGB</a:t>
            </a:r>
            <a:r>
              <a:rPr lang="zh-CN" altLang="zh-CN" dirty="0"/>
              <a:t>连接</a:t>
            </a:r>
            <a:r>
              <a:rPr lang="zh-CN" altLang="zh-CN" dirty="0" smtClean="0"/>
              <a:t>。</a:t>
            </a:r>
            <a:r>
              <a:rPr lang="zh-CN" altLang="en-US" dirty="0" smtClean="0"/>
              <a:t>用作显示</a:t>
            </a:r>
            <a:endParaRPr lang="en-US" altLang="zh-CN" dirty="0" smtClean="0"/>
          </a:p>
          <a:p>
            <a:r>
              <a:rPr lang="en-US" altLang="zh-CN" dirty="0" smtClean="0"/>
              <a:t>Pmod5</a:t>
            </a:r>
            <a:r>
              <a:rPr lang="zh-CN" altLang="zh-CN" dirty="0" smtClean="0"/>
              <a:t>与</a:t>
            </a:r>
            <a:r>
              <a:rPr lang="en-US" altLang="zh-CN" dirty="0" err="1" smtClean="0"/>
              <a:t>WiFi</a:t>
            </a:r>
            <a:r>
              <a:rPr lang="zh-CN" altLang="zh-CN" dirty="0" smtClean="0"/>
              <a:t>连接</a:t>
            </a:r>
            <a:r>
              <a:rPr lang="zh-CN" altLang="en-US" dirty="0" smtClean="0"/>
              <a:t>，扫描</a:t>
            </a:r>
            <a:r>
              <a:rPr lang="en-US" altLang="zh-CN" dirty="0"/>
              <a:t>RSSI</a:t>
            </a:r>
            <a:r>
              <a:rPr lang="zh-CN" altLang="zh-CN" dirty="0" smtClean="0"/>
              <a:t>。</a:t>
            </a: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304800"/>
            <a:ext cx="5588000" cy="4191000"/>
          </a:xfrm>
          <a:prstGeom prst="rect">
            <a:avLst/>
          </a:prstGeom>
        </p:spPr>
      </p:pic>
      <p:cxnSp>
        <p:nvCxnSpPr>
          <p:cNvPr id="6" name="直接箭头连接符 5"/>
          <p:cNvCxnSpPr/>
          <p:nvPr/>
        </p:nvCxnSpPr>
        <p:spPr>
          <a:xfrm flipV="1">
            <a:off x="4343400" y="3505200"/>
            <a:ext cx="609600" cy="5334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文本框 6"/>
          <p:cNvSpPr txBox="1"/>
          <p:nvPr/>
        </p:nvSpPr>
        <p:spPr>
          <a:xfrm>
            <a:off x="3886200" y="4191000"/>
            <a:ext cx="10668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cxnSp>
        <p:nvCxnSpPr>
          <p:cNvPr id="9" name="直接箭头连接符 8"/>
          <p:cNvCxnSpPr/>
          <p:nvPr/>
        </p:nvCxnSpPr>
        <p:spPr>
          <a:xfrm flipV="1">
            <a:off x="2362200" y="2895600"/>
            <a:ext cx="2590800" cy="228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1676400" y="3142422"/>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1" name="直接箭头连接符 10"/>
          <p:cNvCxnSpPr/>
          <p:nvPr/>
        </p:nvCxnSpPr>
        <p:spPr>
          <a:xfrm flipV="1">
            <a:off x="1676400" y="2278374"/>
            <a:ext cx="3276600" cy="1219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文本框 15"/>
          <p:cNvSpPr txBox="1"/>
          <p:nvPr/>
        </p:nvSpPr>
        <p:spPr>
          <a:xfrm>
            <a:off x="685800" y="2217363"/>
            <a:ext cx="1066800" cy="369332"/>
          </a:xfrm>
          <a:prstGeom prst="rect">
            <a:avLst/>
          </a:prstGeom>
          <a:noFill/>
        </p:spPr>
        <p:txBody>
          <a:bodyPr wrap="square" rtlCol="0">
            <a:spAutoFit/>
          </a:bodyPr>
          <a:lstStyle/>
          <a:p>
            <a:r>
              <a:rPr lang="en-US" altLang="zh-CN" dirty="0" smtClean="0">
                <a:solidFill>
                  <a:srgbClr val="FF0000"/>
                </a:solidFill>
              </a:rPr>
              <a:t>Pmod3</a:t>
            </a:r>
            <a:endParaRPr lang="zh-CN" altLang="en-US" dirty="0">
              <a:solidFill>
                <a:srgbClr val="FF0000"/>
              </a:solidFill>
            </a:endParaRPr>
          </a:p>
        </p:txBody>
      </p:sp>
      <p:cxnSp>
        <p:nvCxnSpPr>
          <p:cNvPr id="15" name="直接箭头连接符 14"/>
          <p:cNvCxnSpPr/>
          <p:nvPr/>
        </p:nvCxnSpPr>
        <p:spPr>
          <a:xfrm>
            <a:off x="3429000" y="1363974"/>
            <a:ext cx="990600" cy="3124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文本框 18"/>
          <p:cNvSpPr txBox="1"/>
          <p:nvPr/>
        </p:nvSpPr>
        <p:spPr>
          <a:xfrm>
            <a:off x="2651438" y="992913"/>
            <a:ext cx="1066800" cy="369332"/>
          </a:xfrm>
          <a:prstGeom prst="rect">
            <a:avLst/>
          </a:prstGeom>
          <a:noFill/>
        </p:spPr>
        <p:txBody>
          <a:bodyPr wrap="square" rtlCol="0">
            <a:spAutoFit/>
          </a:bodyPr>
          <a:lstStyle/>
          <a:p>
            <a:r>
              <a:rPr lang="en-US" altLang="zh-CN" dirty="0" smtClean="0">
                <a:solidFill>
                  <a:srgbClr val="FF0000"/>
                </a:solidFill>
              </a:rPr>
              <a:t>Pmod4</a:t>
            </a:r>
            <a:endParaRPr lang="zh-CN" altLang="en-US" dirty="0">
              <a:solidFill>
                <a:srgbClr val="FF0000"/>
              </a:solidFill>
            </a:endParaRPr>
          </a:p>
        </p:txBody>
      </p:sp>
      <p:cxnSp>
        <p:nvCxnSpPr>
          <p:cNvPr id="18" name="直接箭头连接符 17"/>
          <p:cNvCxnSpPr/>
          <p:nvPr/>
        </p:nvCxnSpPr>
        <p:spPr>
          <a:xfrm>
            <a:off x="4648200" y="640074"/>
            <a:ext cx="914400" cy="5375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文本框 21"/>
          <p:cNvSpPr txBox="1"/>
          <p:nvPr/>
        </p:nvSpPr>
        <p:spPr>
          <a:xfrm>
            <a:off x="3810000" y="347306"/>
            <a:ext cx="1066800" cy="369332"/>
          </a:xfrm>
          <a:prstGeom prst="rect">
            <a:avLst/>
          </a:prstGeom>
          <a:noFill/>
        </p:spPr>
        <p:txBody>
          <a:bodyPr wrap="square" rtlCol="0">
            <a:spAutoFit/>
          </a:bodyPr>
          <a:lstStyle/>
          <a:p>
            <a:r>
              <a:rPr lang="en-US" altLang="zh-CN" dirty="0" smtClean="0">
                <a:solidFill>
                  <a:srgbClr val="FF0000"/>
                </a:solidFill>
              </a:rPr>
              <a:t>Pmod5</a:t>
            </a:r>
            <a:endParaRPr lang="zh-CN" altLang="en-US" dirty="0">
              <a:solidFill>
                <a:srgbClr val="FF0000"/>
              </a:solidFill>
            </a:endParaRPr>
          </a:p>
        </p:txBody>
      </p:sp>
    </p:spTree>
    <p:extLst>
      <p:ext uri="{BB962C8B-B14F-4D97-AF65-F5344CB8AC3E}">
        <p14:creationId xmlns:p14="http://schemas.microsoft.com/office/powerpoint/2010/main" val="17206998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762000" y="990600"/>
            <a:ext cx="7390394" cy="6331368"/>
          </a:xfrm>
          <a:prstGeom prst="rect">
            <a:avLst/>
          </a:prstGeom>
        </p:spPr>
      </p:pic>
    </p:spTree>
    <p:extLst>
      <p:ext uri="{BB962C8B-B14F-4D97-AF65-F5344CB8AC3E}">
        <p14:creationId xmlns:p14="http://schemas.microsoft.com/office/powerpoint/2010/main" val="225634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en-US" dirty="0" smtClean="0"/>
              <a:t>与红外对射模块和</a:t>
            </a:r>
            <a:r>
              <a:rPr lang="en-US" altLang="zh-CN" dirty="0" err="1" smtClean="0"/>
              <a:t>WiFi</a:t>
            </a:r>
            <a:r>
              <a:rPr lang="zh-CN" altLang="en-US" dirty="0" smtClean="0"/>
              <a:t>模块</a:t>
            </a:r>
            <a:r>
              <a:rPr lang="zh-CN" altLang="zh-CN" dirty="0" smtClean="0"/>
              <a:t>连接</a:t>
            </a:r>
            <a:r>
              <a:rPr lang="zh-CN" altLang="en-US" dirty="0" smtClean="0"/>
              <a:t>，扫描上车人数</a:t>
            </a:r>
            <a:endParaRPr lang="en-US" altLang="zh-CN" dirty="0" smtClean="0"/>
          </a:p>
          <a:p>
            <a:r>
              <a:rPr lang="en-US" altLang="zh-CN" dirty="0" smtClean="0"/>
              <a:t>Pmod2</a:t>
            </a:r>
            <a:r>
              <a:rPr lang="zh-CN" altLang="zh-CN" dirty="0" smtClean="0"/>
              <a:t>与</a:t>
            </a:r>
            <a:r>
              <a:rPr lang="zh-CN" altLang="en-US" dirty="0" smtClean="0"/>
              <a:t>红外对射模块</a:t>
            </a:r>
            <a:r>
              <a:rPr lang="zh-CN" altLang="zh-CN" dirty="0" smtClean="0"/>
              <a:t>连接</a:t>
            </a:r>
            <a:r>
              <a:rPr lang="zh-CN" altLang="en-US" dirty="0" smtClean="0"/>
              <a:t>，扫描下车人数</a:t>
            </a:r>
            <a:endParaRPr lang="en-US" altLang="zh-CN" dirty="0" smtClean="0"/>
          </a:p>
          <a:p>
            <a:r>
              <a:rPr lang="en-US" altLang="zh-CN" dirty="0" smtClean="0"/>
              <a:t>Pmod5</a:t>
            </a:r>
            <a:r>
              <a:rPr lang="zh-CN" altLang="en-US" dirty="0" smtClean="0"/>
              <a:t>与</a:t>
            </a:r>
            <a:r>
              <a:rPr lang="en-US" altLang="zh-CN" dirty="0" err="1" smtClean="0"/>
              <a:t>WiFi</a:t>
            </a:r>
            <a:r>
              <a:rPr lang="zh-CN" altLang="zh-CN" dirty="0"/>
              <a:t>连接</a:t>
            </a:r>
            <a:r>
              <a:rPr lang="zh-CN" altLang="en-US" dirty="0"/>
              <a:t>，与云端</a:t>
            </a:r>
            <a:r>
              <a:rPr lang="zh-CN" altLang="en-US" dirty="0" smtClean="0"/>
              <a:t>通信</a:t>
            </a:r>
            <a:endParaRPr lang="en-US" altLang="zh-CN"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283200" cy="3962400"/>
          </a:xfrm>
          <a:prstGeom prst="rect">
            <a:avLst/>
          </a:prstGeom>
        </p:spPr>
      </p:pic>
      <p:cxnSp>
        <p:nvCxnSpPr>
          <p:cNvPr id="4" name="直接箭头连接符 3"/>
          <p:cNvCxnSpPr/>
          <p:nvPr/>
        </p:nvCxnSpPr>
        <p:spPr>
          <a:xfrm flipH="1" flipV="1">
            <a:off x="6324600" y="3200400"/>
            <a:ext cx="1295400" cy="685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 name="文本框 4"/>
          <p:cNvSpPr txBox="1"/>
          <p:nvPr/>
        </p:nvSpPr>
        <p:spPr>
          <a:xfrm>
            <a:off x="7467600" y="4114800"/>
            <a:ext cx="11430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sp>
        <p:nvSpPr>
          <p:cNvPr id="7" name="椭圆 6"/>
          <p:cNvSpPr/>
          <p:nvPr/>
        </p:nvSpPr>
        <p:spPr>
          <a:xfrm>
            <a:off x="5181600" y="3581400"/>
            <a:ext cx="1524000" cy="838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flipV="1">
            <a:off x="6172200" y="4267200"/>
            <a:ext cx="5334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05600" y="5029200"/>
            <a:ext cx="1219200" cy="646331"/>
          </a:xfrm>
          <a:prstGeom prst="rect">
            <a:avLst/>
          </a:prstGeom>
          <a:noFill/>
        </p:spPr>
        <p:txBody>
          <a:bodyPr wrap="square" rtlCol="0">
            <a:spAutoFit/>
          </a:bodyPr>
          <a:lstStyle/>
          <a:p>
            <a:r>
              <a:rPr lang="zh-CN" altLang="en-US" dirty="0" smtClean="0">
                <a:solidFill>
                  <a:srgbClr val="FF0000"/>
                </a:solidFill>
              </a:rPr>
              <a:t>红外对射模块</a:t>
            </a:r>
            <a:endParaRPr lang="zh-CN" altLang="en-US" dirty="0">
              <a:solidFill>
                <a:srgbClr val="FF0000"/>
              </a:solidFill>
            </a:endParaRPr>
          </a:p>
        </p:txBody>
      </p:sp>
      <p:cxnSp>
        <p:nvCxnSpPr>
          <p:cNvPr id="12" name="直接箭头连接符 11"/>
          <p:cNvCxnSpPr/>
          <p:nvPr/>
        </p:nvCxnSpPr>
        <p:spPr>
          <a:xfrm flipV="1">
            <a:off x="2971800" y="3200400"/>
            <a:ext cx="27432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81200" y="3962400"/>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6" name="直接箭头连接符 15"/>
          <p:cNvCxnSpPr/>
          <p:nvPr/>
        </p:nvCxnSpPr>
        <p:spPr>
          <a:xfrm flipV="1">
            <a:off x="2667000" y="2590800"/>
            <a:ext cx="1524000" cy="545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422400" y="3135868"/>
            <a:ext cx="1505531" cy="646331"/>
          </a:xfrm>
          <a:prstGeom prst="rect">
            <a:avLst/>
          </a:prstGeom>
          <a:noFill/>
        </p:spPr>
        <p:txBody>
          <a:bodyPr wrap="square" rtlCol="0">
            <a:spAutoFit/>
          </a:bodyPr>
          <a:lstStyle/>
          <a:p>
            <a:r>
              <a:rPr lang="en-US" altLang="zh-CN" dirty="0" smtClean="0">
                <a:solidFill>
                  <a:srgbClr val="FF0000"/>
                </a:solidFill>
              </a:rPr>
              <a:t>Pmod5</a:t>
            </a:r>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cxnSp>
        <p:nvCxnSpPr>
          <p:cNvPr id="26" name="直接箭头连接符 25"/>
          <p:cNvCxnSpPr/>
          <p:nvPr/>
        </p:nvCxnSpPr>
        <p:spPr>
          <a:xfrm>
            <a:off x="6934200" y="3886200"/>
            <a:ext cx="762000" cy="2057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911662" y="6031468"/>
            <a:ext cx="2489200" cy="369332"/>
          </a:xfrm>
          <a:prstGeom prst="rect">
            <a:avLst/>
          </a:prstGeom>
          <a:noFill/>
        </p:spPr>
        <p:txBody>
          <a:bodyPr wrap="square" rtlCol="0">
            <a:spAutoFit/>
          </a:bodyPr>
          <a:lstStyle/>
          <a:p>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spTree>
    <p:extLst>
      <p:ext uri="{BB962C8B-B14F-4D97-AF65-F5344CB8AC3E}">
        <p14:creationId xmlns:p14="http://schemas.microsoft.com/office/powerpoint/2010/main" val="54532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2145038" y="0"/>
            <a:ext cx="4853923" cy="6858000"/>
          </a:xfrm>
          <a:prstGeom prst="rect">
            <a:avLst/>
          </a:prstGeom>
        </p:spPr>
      </p:pic>
    </p:spTree>
    <p:extLst>
      <p:ext uri="{BB962C8B-B14F-4D97-AF65-F5344CB8AC3E}">
        <p14:creationId xmlns:p14="http://schemas.microsoft.com/office/powerpoint/2010/main" val="2616038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87043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模拟场景</a:t>
            </a:r>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609600" y="2133600"/>
            <a:ext cx="7554370" cy="3657600"/>
          </a:xfrm>
          <a:prstGeom prst="rect">
            <a:avLst/>
          </a:prstGeom>
        </p:spPr>
      </p:pic>
    </p:spTree>
    <p:extLst>
      <p:ext uri="{BB962C8B-B14F-4D97-AF65-F5344CB8AC3E}">
        <p14:creationId xmlns:p14="http://schemas.microsoft.com/office/powerpoint/2010/main" val="15509229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车到达公交五公司</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上车</a:t>
            </a:r>
            <a:r>
              <a:rPr lang="en-US" altLang="zh-CN" sz="1800" dirty="0" smtClean="0"/>
              <a:t>10</a:t>
            </a:r>
            <a:r>
              <a:rPr lang="zh-CN" altLang="en-US" sz="1800" dirty="0" smtClean="0"/>
              <a:t>人以内</a:t>
            </a: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1981200" y="2057400"/>
            <a:ext cx="4307904" cy="249581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4772650"/>
            <a:ext cx="2689022" cy="1512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772650"/>
            <a:ext cx="2958129" cy="1663948"/>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68574"/>
            <a:ext cx="2946400" cy="1657350"/>
          </a:xfrm>
          <a:prstGeom prst="rect">
            <a:avLst/>
          </a:prstGeom>
        </p:spPr>
      </p:pic>
      <p:cxnSp>
        <p:nvCxnSpPr>
          <p:cNvPr id="8" name="直接箭头连接符 7"/>
          <p:cNvCxnSpPr/>
          <p:nvPr/>
        </p:nvCxnSpPr>
        <p:spPr>
          <a:xfrm flipH="1">
            <a:off x="1828800" y="3838574"/>
            <a:ext cx="609600" cy="9340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a:endCxn id="5" idx="0"/>
          </p:cNvCxnSpPr>
          <p:nvPr/>
        </p:nvCxnSpPr>
        <p:spPr>
          <a:xfrm>
            <a:off x="5943600" y="4343400"/>
            <a:ext cx="1098065" cy="42925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V="1">
            <a:off x="3208470" y="897249"/>
            <a:ext cx="533400" cy="1160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32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2018</a:t>
            </a:r>
            <a:r>
              <a:rPr lang="zh-CN" altLang="en-US" dirty="0" smtClean="0"/>
              <a:t>年</a:t>
            </a:r>
            <a:r>
              <a:rPr lang="en-US" altLang="zh-CN" dirty="0"/>
              <a:t>6</a:t>
            </a:r>
            <a:r>
              <a:rPr lang="zh-CN" altLang="en-US" dirty="0" smtClean="0"/>
              <a:t>月</a:t>
            </a:r>
            <a:endParaRPr lang="en-US" dirty="0"/>
          </a:p>
        </p:txBody>
      </p:sp>
      <p:sp>
        <p:nvSpPr>
          <p:cNvPr id="4" name="Title 3"/>
          <p:cNvSpPr>
            <a:spLocks noGrp="1"/>
          </p:cNvSpPr>
          <p:nvPr>
            <p:ph type="ctrTitle"/>
          </p:nvPr>
        </p:nvSpPr>
        <p:spPr>
          <a:xfrm>
            <a:off x="436179" y="2438400"/>
            <a:ext cx="8229600" cy="720306"/>
          </a:xfrm>
        </p:spPr>
        <p:txBody>
          <a:bodyPr/>
          <a:lstStyle/>
          <a:p>
            <a:r>
              <a:rPr lang="zh-CN" altLang="en-US" dirty="0" smtClean="0"/>
              <a:t>智能公交站牌</a:t>
            </a:r>
            <a:endParaRPr lang="en-US" dirty="0"/>
          </a:p>
        </p:txBody>
      </p:sp>
      <p:sp>
        <p:nvSpPr>
          <p:cNvPr id="7" name="Text Placeholder 6"/>
          <p:cNvSpPr>
            <a:spLocks noGrp="1"/>
          </p:cNvSpPr>
          <p:nvPr>
            <p:ph type="body" sz="quarter" idx="10"/>
          </p:nvPr>
        </p:nvSpPr>
        <p:spPr/>
        <p:txBody>
          <a:bodyPr/>
          <a:lstStyle/>
          <a:p>
            <a:r>
              <a:rPr lang="zh-CN" altLang="en-US" dirty="0" smtClean="0"/>
              <a:t>西安电子科技大学武陵酒队</a:t>
            </a:r>
            <a:endParaRPr lang="en-US" altLang="zh-CN" dirty="0" smtClean="0"/>
          </a:p>
          <a:p>
            <a:r>
              <a:rPr lang="en-US" altLang="zh-CN" dirty="0" smtClean="0"/>
              <a:t>By</a:t>
            </a:r>
            <a:r>
              <a:rPr lang="zh-CN" altLang="en-US" dirty="0" smtClean="0"/>
              <a:t>：郭嘉敏 张永薪 黄飘</a:t>
            </a:r>
            <a:endParaRPr lang="en-US" dirty="0"/>
          </a:p>
        </p:txBody>
      </p:sp>
    </p:spTree>
    <p:extLst>
      <p:ext uri="{BB962C8B-B14F-4D97-AF65-F5344CB8AC3E}">
        <p14:creationId xmlns:p14="http://schemas.microsoft.com/office/powerpoint/2010/main" val="2328595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车到达大雁塔</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990600" y="1981200"/>
            <a:ext cx="4307904" cy="249581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1608" y="4517863"/>
            <a:ext cx="3733800" cy="2100263"/>
          </a:xfrm>
          <a:prstGeom prst="rect">
            <a:avLst/>
          </a:prstGeom>
        </p:spPr>
      </p:pic>
      <p:cxnSp>
        <p:nvCxnSpPr>
          <p:cNvPr id="11" name="直接箭头连接符 10"/>
          <p:cNvCxnSpPr/>
          <p:nvPr/>
        </p:nvCxnSpPr>
        <p:spPr>
          <a:xfrm>
            <a:off x="4876800" y="4114800"/>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6101" y="267012"/>
            <a:ext cx="3623733" cy="2038350"/>
          </a:xfrm>
          <a:prstGeom prst="rect">
            <a:avLst/>
          </a:prstGeom>
        </p:spPr>
      </p:pic>
      <p:cxnSp>
        <p:nvCxnSpPr>
          <p:cNvPr id="15" name="直接箭头连接符 14"/>
          <p:cNvCxnSpPr/>
          <p:nvPr/>
        </p:nvCxnSpPr>
        <p:spPr>
          <a:xfrm flipV="1">
            <a:off x="2590800" y="1211574"/>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553200" y="3239409"/>
            <a:ext cx="2895600" cy="369332"/>
          </a:xfrm>
          <a:prstGeom prst="rect">
            <a:avLst/>
          </a:prstGeom>
          <a:noFill/>
        </p:spPr>
        <p:txBody>
          <a:bodyPr wrap="square" rtlCol="0">
            <a:spAutoFit/>
          </a:bodyPr>
          <a:lstStyle/>
          <a:p>
            <a:r>
              <a:rPr lang="zh-CN" altLang="en-US" dirty="0" smtClean="0"/>
              <a:t>均亮黄灯</a:t>
            </a:r>
            <a:endParaRPr lang="zh-CN" altLang="en-US" dirty="0"/>
          </a:p>
        </p:txBody>
      </p:sp>
    </p:spTree>
    <p:extLst>
      <p:ext uri="{BB962C8B-B14F-4D97-AF65-F5344CB8AC3E}">
        <p14:creationId xmlns:p14="http://schemas.microsoft.com/office/powerpoint/2010/main" val="2717521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车到达小寨</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865512" y="3921811"/>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792349" y="2162003"/>
            <a:ext cx="4307904" cy="209615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57475"/>
            <a:ext cx="4047927" cy="2276959"/>
          </a:xfrm>
          <a:prstGeom prst="rect">
            <a:avLst/>
          </a:prstGeom>
        </p:spPr>
      </p:pic>
      <p:sp>
        <p:nvSpPr>
          <p:cNvPr id="6" name="文本框 5"/>
          <p:cNvSpPr txBox="1"/>
          <p:nvPr/>
        </p:nvSpPr>
        <p:spPr>
          <a:xfrm>
            <a:off x="1447800" y="5486400"/>
            <a:ext cx="2895600" cy="923330"/>
          </a:xfrm>
          <a:prstGeom prst="rect">
            <a:avLst/>
          </a:prstGeom>
          <a:noFill/>
        </p:spPr>
        <p:txBody>
          <a:bodyPr wrap="square" rtlCol="0">
            <a:spAutoFit/>
          </a:bodyPr>
          <a:lstStyle/>
          <a:p>
            <a:r>
              <a:rPr lang="zh-CN" altLang="en-US" dirty="0" smtClean="0"/>
              <a:t>车已过大雁塔站，灯灭，不再显示这路车，显示其他车</a:t>
            </a:r>
            <a:endParaRPr lang="zh-CN" altLang="en-US" dirty="0"/>
          </a:p>
        </p:txBody>
      </p:sp>
      <p:sp>
        <p:nvSpPr>
          <p:cNvPr id="8" name="文本框 7"/>
          <p:cNvSpPr txBox="1"/>
          <p:nvPr/>
        </p:nvSpPr>
        <p:spPr>
          <a:xfrm>
            <a:off x="5715000" y="2590800"/>
            <a:ext cx="2971800" cy="369332"/>
          </a:xfrm>
          <a:prstGeom prst="rect">
            <a:avLst/>
          </a:prstGeom>
          <a:noFill/>
        </p:spPr>
        <p:txBody>
          <a:bodyPr wrap="square" rtlCol="0">
            <a:spAutoFit/>
          </a:bodyPr>
          <a:lstStyle/>
          <a:p>
            <a:r>
              <a:rPr lang="zh-CN" altLang="en-US" dirty="0" smtClean="0"/>
              <a:t>小寨上的人数较多，亮红灯</a:t>
            </a:r>
            <a:endParaRPr lang="zh-CN" altLang="en-US" dirty="0"/>
          </a:p>
        </p:txBody>
      </p:sp>
    </p:spTree>
    <p:extLst>
      <p:ext uri="{BB962C8B-B14F-4D97-AF65-F5344CB8AC3E}">
        <p14:creationId xmlns:p14="http://schemas.microsoft.com/office/powerpoint/2010/main" val="3758397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车到达钟楼</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865512" y="3921811"/>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4" name="图片 3"/>
          <p:cNvPicPr>
            <a:picLocks noChangeAspect="1"/>
          </p:cNvPicPr>
          <p:nvPr/>
        </p:nvPicPr>
        <p:blipFill>
          <a:blip r:embed="rId4"/>
          <a:stretch>
            <a:fillRect/>
          </a:stretch>
        </p:blipFill>
        <p:spPr>
          <a:xfrm>
            <a:off x="492696" y="2252404"/>
            <a:ext cx="4307904" cy="2096156"/>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4517" y="179532"/>
            <a:ext cx="4390863" cy="2469860"/>
          </a:xfrm>
          <a:prstGeom prst="rect">
            <a:avLst/>
          </a:prstGeom>
        </p:spPr>
      </p:pic>
    </p:spTree>
    <p:extLst>
      <p:ext uri="{BB962C8B-B14F-4D97-AF65-F5344CB8AC3E}">
        <p14:creationId xmlns:p14="http://schemas.microsoft.com/office/powerpoint/2010/main" val="751402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机智云云端数据</a:t>
            </a:r>
            <a:r>
              <a:rPr lang="en-US" altLang="zh-CN" dirty="0" smtClean="0"/>
              <a:t>(</a:t>
            </a:r>
            <a:r>
              <a:rPr lang="zh-CN" altLang="en-US" dirty="0" smtClean="0"/>
              <a:t>以站点</a:t>
            </a:r>
            <a:r>
              <a:rPr lang="en-US" altLang="zh-CN" dirty="0" smtClean="0"/>
              <a:t>4</a:t>
            </a:r>
            <a:r>
              <a:rPr lang="zh-CN" altLang="en-US" dirty="0" smtClean="0"/>
              <a:t>为例）</a:t>
            </a:r>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1587" b="51569"/>
          <a:stretch/>
        </p:blipFill>
        <p:spPr>
          <a:xfrm>
            <a:off x="1181099" y="2155644"/>
            <a:ext cx="2438400" cy="206664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r="-2003" b="54099"/>
          <a:stretch/>
        </p:blipFill>
        <p:spPr>
          <a:xfrm>
            <a:off x="5105400" y="2062638"/>
            <a:ext cx="2667000" cy="213359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85800" y="4267200"/>
            <a:ext cx="3429000" cy="257175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381625" y="3838576"/>
            <a:ext cx="2571750" cy="3429000"/>
          </a:xfrm>
          <a:prstGeom prst="rect">
            <a:avLst/>
          </a:prstGeom>
        </p:spPr>
      </p:pic>
    </p:spTree>
    <p:extLst>
      <p:ext uri="{BB962C8B-B14F-4D97-AF65-F5344CB8AC3E}">
        <p14:creationId xmlns:p14="http://schemas.microsoft.com/office/powerpoint/2010/main" val="2842310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94390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总结</a:t>
            </a:r>
            <a:endParaRPr lang="en-US" altLang="zh-CN" sz="2400" dirty="0" smtClean="0"/>
          </a:p>
          <a:p>
            <a:pPr marL="0" indent="0">
              <a:buNone/>
            </a:pPr>
            <a:r>
              <a:rPr lang="en-US" altLang="zh-CN" dirty="0" smtClean="0"/>
              <a:t>    </a:t>
            </a:r>
          </a:p>
          <a:p>
            <a:pPr marL="0" indent="0">
              <a:buNone/>
            </a:pPr>
            <a:r>
              <a:rPr lang="en-US" altLang="zh-CN" dirty="0" smtClean="0"/>
              <a:t>      </a:t>
            </a:r>
            <a:r>
              <a:rPr lang="zh-CN" altLang="zh-CN" dirty="0" smtClean="0"/>
              <a:t>归纳</a:t>
            </a:r>
            <a:r>
              <a:rPr lang="zh-CN" altLang="zh-CN" dirty="0"/>
              <a:t>起来主要做了如下几方面的工作</a:t>
            </a:r>
            <a:r>
              <a:rPr lang="zh-CN" altLang="zh-CN" dirty="0" smtClean="0"/>
              <a:t>：</a:t>
            </a:r>
            <a:endParaRPr lang="en-US" altLang="zh-CN" dirty="0" smtClean="0"/>
          </a:p>
          <a:p>
            <a:pPr marL="0" indent="0">
              <a:buNone/>
            </a:pPr>
            <a:endParaRPr lang="en-US" altLang="zh-CN" dirty="0" smtClean="0"/>
          </a:p>
          <a:p>
            <a:pPr marL="0" indent="0">
              <a:buNone/>
            </a:pPr>
            <a:r>
              <a:rPr lang="en-US" altLang="zh-CN" dirty="0" smtClean="0"/>
              <a:t>1</a:t>
            </a:r>
            <a:r>
              <a:rPr lang="zh-CN" altLang="zh-CN" dirty="0"/>
              <a:t>、对</a:t>
            </a:r>
            <a:r>
              <a:rPr lang="en-US" altLang="zh-CN" dirty="0"/>
              <a:t>WiFi</a:t>
            </a:r>
            <a:r>
              <a:rPr lang="zh-CN" altLang="zh-CN" dirty="0"/>
              <a:t>模块、红外对射模块、</a:t>
            </a:r>
            <a:r>
              <a:rPr lang="en-US" altLang="zh-CN" dirty="0"/>
              <a:t>LED RGB</a:t>
            </a:r>
            <a:r>
              <a:rPr lang="zh-CN" altLang="zh-CN" dirty="0"/>
              <a:t>各种模块的工作原理进行学习，并进行测试</a:t>
            </a:r>
            <a:r>
              <a:rPr lang="zh-CN" altLang="zh-CN" dirty="0" smtClean="0"/>
              <a:t>；</a:t>
            </a:r>
            <a:endParaRPr lang="en-US" altLang="zh-CN" dirty="0" smtClean="0"/>
          </a:p>
          <a:p>
            <a:pPr marL="0" indent="0">
              <a:buNone/>
            </a:pPr>
            <a:r>
              <a:rPr lang="en-US" altLang="zh-CN" dirty="0" smtClean="0"/>
              <a:t>2</a:t>
            </a:r>
            <a:r>
              <a:rPr lang="zh-CN" altLang="zh-CN" dirty="0"/>
              <a:t>、对</a:t>
            </a:r>
            <a:r>
              <a:rPr lang="en-US" altLang="zh-CN" dirty="0"/>
              <a:t>ARC</a:t>
            </a:r>
            <a:r>
              <a:rPr lang="zh-CN" altLang="zh-CN" dirty="0"/>
              <a:t>处理器有了深入的理解，学会了利用各种接口增加外设</a:t>
            </a:r>
            <a:r>
              <a:rPr lang="zh-CN" altLang="zh-CN" dirty="0" smtClean="0"/>
              <a:t>；</a:t>
            </a:r>
            <a:endParaRPr lang="en-US" altLang="zh-CN" dirty="0" smtClean="0"/>
          </a:p>
          <a:p>
            <a:pPr marL="0" indent="0">
              <a:buNone/>
            </a:pPr>
            <a:r>
              <a:rPr lang="en-US" altLang="zh-CN" dirty="0" smtClean="0"/>
              <a:t>3</a:t>
            </a:r>
            <a:r>
              <a:rPr lang="zh-CN" altLang="zh-CN" dirty="0"/>
              <a:t>、利用</a:t>
            </a:r>
            <a:r>
              <a:rPr lang="en-US" altLang="zh-CN" dirty="0"/>
              <a:t>C</a:t>
            </a:r>
            <a:r>
              <a:rPr lang="zh-CN" altLang="zh-CN" dirty="0"/>
              <a:t>语言进行程序设计，实现各个模块功能</a:t>
            </a:r>
            <a:r>
              <a:rPr lang="zh-CN" altLang="zh-CN" dirty="0" smtClean="0"/>
              <a:t>。</a:t>
            </a:r>
            <a:endParaRPr lang="en-US" altLang="zh-CN" dirty="0" smtClean="0"/>
          </a:p>
          <a:p>
            <a:pPr marL="0" indent="0">
              <a:buNone/>
            </a:pPr>
            <a:r>
              <a:rPr lang="en-US" altLang="zh-CN" dirty="0" smtClean="0"/>
              <a:t>4</a:t>
            </a:r>
            <a:r>
              <a:rPr lang="zh-CN" altLang="zh-CN" dirty="0"/>
              <a:t>、机智云设备联动的实现，协议的学习和代码</a:t>
            </a:r>
            <a:r>
              <a:rPr lang="en-US" altLang="zh-CN" dirty="0"/>
              <a:t>AT</a:t>
            </a:r>
            <a:r>
              <a:rPr lang="zh-CN" altLang="zh-CN" dirty="0"/>
              <a:t>指令编写。根据上面论述结合测试数据可以看出本次设计基本完成了设计任务和要求。</a:t>
            </a:r>
          </a:p>
        </p:txBody>
      </p:sp>
    </p:spTree>
    <p:extLst>
      <p:ext uri="{BB962C8B-B14F-4D97-AF65-F5344CB8AC3E}">
        <p14:creationId xmlns:p14="http://schemas.microsoft.com/office/powerpoint/2010/main" val="2329989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展望</a:t>
            </a:r>
            <a:endParaRPr lang="en-US" altLang="zh-CN" sz="2400" dirty="0" smtClean="0"/>
          </a:p>
          <a:p>
            <a:pPr marL="0" indent="0">
              <a:buNone/>
            </a:pPr>
            <a:r>
              <a:rPr lang="en-US" altLang="zh-CN" dirty="0"/>
              <a:t>     </a:t>
            </a:r>
            <a:endParaRPr lang="en-US" altLang="zh-CN" dirty="0" smtClean="0"/>
          </a:p>
          <a:p>
            <a:pPr marL="0" indent="0">
              <a:buNone/>
            </a:pPr>
            <a:r>
              <a:rPr lang="zh-CN" altLang="en-US" dirty="0" smtClean="0"/>
              <a:t>       随着科技的发展，智慧城市共建，智慧交通深入，未来还有很多需要努力和改进的地方：</a:t>
            </a:r>
            <a:endParaRPr lang="en-US" altLang="zh-CN" dirty="0"/>
          </a:p>
          <a:p>
            <a:pPr marL="0" indent="0">
              <a:buNone/>
            </a:pPr>
            <a:endParaRPr lang="en-US" altLang="zh-CN" dirty="0"/>
          </a:p>
          <a:p>
            <a:pPr marL="0" indent="0">
              <a:buNone/>
            </a:pPr>
            <a:r>
              <a:rPr lang="en-US" altLang="zh-CN" dirty="0" smtClean="0"/>
              <a:t>1.</a:t>
            </a:r>
            <a:r>
              <a:rPr lang="zh-CN" altLang="en-US" dirty="0" smtClean="0"/>
              <a:t>引入语音</a:t>
            </a:r>
            <a:r>
              <a:rPr lang="zh-CN" altLang="en-US" dirty="0"/>
              <a:t>技术</a:t>
            </a:r>
            <a:r>
              <a:rPr lang="zh-CN" altLang="en-US" dirty="0" smtClean="0"/>
              <a:t>，</a:t>
            </a:r>
            <a:r>
              <a:rPr lang="zh-CN" altLang="en-US" dirty="0"/>
              <a:t>在机智云中加入语音系统，是智能公交车的受众面更广，为盲人也提供服务</a:t>
            </a:r>
            <a:endParaRPr lang="en-US" altLang="zh-CN" dirty="0"/>
          </a:p>
          <a:p>
            <a:pPr marL="0" indent="0">
              <a:buNone/>
            </a:pPr>
            <a:r>
              <a:rPr lang="en-US" altLang="zh-CN" dirty="0" smtClean="0"/>
              <a:t>2.</a:t>
            </a:r>
            <a:r>
              <a:rPr lang="zh-CN" altLang="en-US" dirty="0" smtClean="0"/>
              <a:t>引入充电技术，候车的时候为候车人提供充电服务</a:t>
            </a:r>
            <a:endParaRPr lang="en-US" altLang="zh-CN" dirty="0" smtClean="0"/>
          </a:p>
          <a:p>
            <a:pPr marL="0" indent="0">
              <a:buNone/>
            </a:pPr>
            <a:r>
              <a:rPr lang="en-US" altLang="zh-CN" dirty="0" smtClean="0"/>
              <a:t>3.</a:t>
            </a:r>
            <a:r>
              <a:rPr lang="zh-CN" altLang="en-US" dirty="0" smtClean="0"/>
              <a:t>资金允许的情况下，引入触屏屏幕，为候车人提供娱乐性服务。</a:t>
            </a:r>
            <a:r>
              <a:rPr lang="en-US" altLang="zh-CN" dirty="0" smtClean="0"/>
              <a:t>MCU</a:t>
            </a:r>
            <a:r>
              <a:rPr lang="zh-CN" altLang="en-US" dirty="0" smtClean="0"/>
              <a:t>处理器可以实现多辆车的信息</a:t>
            </a:r>
            <a:r>
              <a:rPr lang="zh-CN" altLang="en-US" dirty="0" smtClean="0"/>
              <a:t>查询</a:t>
            </a:r>
            <a:endParaRPr lang="en-US" altLang="zh-CN" dirty="0" smtClean="0"/>
          </a:p>
          <a:p>
            <a:pPr marL="0" indent="0">
              <a:buNone/>
            </a:pPr>
            <a:r>
              <a:rPr lang="en-US" altLang="zh-CN" dirty="0" smtClean="0"/>
              <a:t>4.</a:t>
            </a:r>
            <a:r>
              <a:rPr lang="zh-CN" altLang="en-US" dirty="0" smtClean="0"/>
              <a:t>更换板子的前提下，可以将</a:t>
            </a:r>
            <a:r>
              <a:rPr lang="en-US" altLang="zh-CN" dirty="0" err="1" smtClean="0"/>
              <a:t>WiFi</a:t>
            </a:r>
            <a:r>
              <a:rPr lang="zh-CN" altLang="en-US" dirty="0" smtClean="0"/>
              <a:t>更换成</a:t>
            </a:r>
            <a:r>
              <a:rPr lang="en-US" altLang="zh-CN" dirty="0" smtClean="0"/>
              <a:t>GPS</a:t>
            </a:r>
            <a:r>
              <a:rPr lang="zh-CN" altLang="en-US" dirty="0" smtClean="0"/>
              <a:t>，显示车速等更多信息。</a:t>
            </a:r>
            <a:endParaRPr lang="en-US" altLang="zh-CN" dirty="0" smtClean="0"/>
          </a:p>
          <a:p>
            <a:pPr marL="0" indent="0">
              <a:buNone/>
            </a:pPr>
            <a:r>
              <a:rPr lang="en-US" altLang="zh-CN" dirty="0"/>
              <a:t>5</a:t>
            </a:r>
            <a:r>
              <a:rPr lang="en-US" altLang="zh-CN" dirty="0" smtClean="0"/>
              <a:t>.</a:t>
            </a:r>
            <a:r>
              <a:rPr lang="zh-CN" altLang="en-US" dirty="0" smtClean="0"/>
              <a:t>云端数据可以用作统计，未来继续开发，云端扩展。</a:t>
            </a:r>
            <a:endParaRPr lang="en-US" altLang="zh-CN" dirty="0"/>
          </a:p>
          <a:p>
            <a:pPr marL="0" indent="0">
              <a:buNone/>
            </a:pPr>
            <a:r>
              <a:rPr lang="en-US" altLang="zh-CN" dirty="0"/>
              <a:t>    </a:t>
            </a:r>
          </a:p>
          <a:p>
            <a:pPr marL="0" indent="0">
              <a:buNone/>
            </a:pPr>
            <a:r>
              <a:rPr lang="en-US" altLang="zh-CN" dirty="0" smtClean="0"/>
              <a:t>      </a:t>
            </a:r>
            <a:endParaRPr lang="zh-CN" altLang="zh-CN" dirty="0"/>
          </a:p>
        </p:txBody>
      </p:sp>
    </p:spTree>
    <p:extLst>
      <p:ext uri="{BB962C8B-B14F-4D97-AF65-F5344CB8AC3E}">
        <p14:creationId xmlns:p14="http://schemas.microsoft.com/office/powerpoint/2010/main" val="4095135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6779" y="2971800"/>
            <a:ext cx="2667000" cy="861774"/>
          </a:xfrm>
          <a:prstGeom prst="rect">
            <a:avLst/>
          </a:prstGeom>
          <a:noFill/>
        </p:spPr>
        <p:txBody>
          <a:bodyPr wrap="square" rtlCol="0">
            <a:spAutoFit/>
          </a:bodyPr>
          <a:lstStyle/>
          <a:p>
            <a:r>
              <a:rPr lang="zh-CN" altLang="en-US" sz="5000" b="1" dirty="0">
                <a:latin typeface="Calibri" pitchFamily="34" charset="0"/>
              </a:rPr>
              <a:t>  谢 谢！</a:t>
            </a:r>
            <a:endParaRPr lang="en-US" sz="5000" b="1" dirty="0">
              <a:latin typeface="Calibri" pitchFamily="34" charset="0"/>
            </a:endParaRPr>
          </a:p>
        </p:txBody>
      </p:sp>
    </p:spTree>
    <p:extLst>
      <p:ext uri="{BB962C8B-B14F-4D97-AF65-F5344CB8AC3E}">
        <p14:creationId xmlns:p14="http://schemas.microsoft.com/office/powerpoint/2010/main" val="1227115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智能公交站牌</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p:cNvSpPr txBox="1"/>
          <p:nvPr/>
        </p:nvSpPr>
        <p:spPr>
          <a:xfrm>
            <a:off x="157721" y="4922699"/>
            <a:ext cx="8683625" cy="1477328"/>
          </a:xfrm>
          <a:prstGeom prst="rect">
            <a:avLst/>
          </a:prstGeom>
          <a:noFill/>
        </p:spPr>
        <p:txBody>
          <a:bodyPr wrap="square" rtlCol="0">
            <a:spAutoFit/>
          </a:bodyPr>
          <a:lstStyle/>
          <a:p>
            <a:pPr marL="568325" lvl="2"/>
            <a:r>
              <a:rPr lang="zh-CN" altLang="zh-CN" dirty="0" smtClean="0"/>
              <a:t>基于</a:t>
            </a:r>
            <a:r>
              <a:rPr lang="en-US" altLang="zh-CN" dirty="0"/>
              <a:t>ARC EM</a:t>
            </a:r>
            <a:r>
              <a:rPr lang="zh-CN" altLang="zh-CN" dirty="0"/>
              <a:t>处理器的智能公交车</a:t>
            </a:r>
            <a:r>
              <a:rPr lang="zh-CN" altLang="zh-CN" dirty="0" smtClean="0"/>
              <a:t>站牌</a:t>
            </a:r>
            <a:endParaRPr lang="en-US" altLang="zh-CN" dirty="0" smtClean="0"/>
          </a:p>
          <a:p>
            <a:pPr marL="568325" lvl="2"/>
            <a:endParaRPr lang="en-US" altLang="zh-CN" dirty="0" smtClean="0"/>
          </a:p>
          <a:p>
            <a:pPr marL="568325" lvl="2"/>
            <a:r>
              <a:rPr lang="zh-CN" altLang="en-US" dirty="0" smtClean="0"/>
              <a:t>功能：站牌</a:t>
            </a:r>
            <a:r>
              <a:rPr lang="zh-CN" altLang="zh-CN" dirty="0" smtClean="0"/>
              <a:t>显示</a:t>
            </a:r>
            <a:r>
              <a:rPr lang="zh-CN" altLang="zh-CN" dirty="0"/>
              <a:t>车的位置信息和车的拥挤程度信息</a:t>
            </a:r>
            <a:r>
              <a:rPr lang="zh-CN" altLang="zh-CN" dirty="0" smtClean="0"/>
              <a:t>。</a:t>
            </a:r>
            <a:endParaRPr lang="en-US" altLang="zh-CN" dirty="0" smtClean="0"/>
          </a:p>
          <a:p>
            <a:pPr marL="568325" lvl="2"/>
            <a:endParaRPr lang="en-US" altLang="zh-CN" dirty="0" smtClean="0"/>
          </a:p>
          <a:p>
            <a:pPr marL="568325" lvl="2"/>
            <a:r>
              <a:rPr lang="zh-CN" altLang="en-US" dirty="0" smtClean="0"/>
              <a:t>意义：</a:t>
            </a:r>
            <a:r>
              <a:rPr lang="zh-CN" altLang="zh-CN" dirty="0" smtClean="0"/>
              <a:t>为</a:t>
            </a:r>
            <a:r>
              <a:rPr lang="zh-CN" altLang="zh-CN" dirty="0"/>
              <a:t>候车人提供方便，节省时间，并实现推广，响应智慧交通</a:t>
            </a:r>
            <a:r>
              <a:rPr lang="zh-CN" altLang="zh-CN" dirty="0" smtClean="0"/>
              <a:t>。</a:t>
            </a:r>
            <a:endParaRPr lang="zh-CN" altLang="en-US" dirty="0"/>
          </a:p>
        </p:txBody>
      </p:sp>
      <p:pic>
        <p:nvPicPr>
          <p:cNvPr id="8" name="图片 7"/>
          <p:cNvPicPr>
            <a:picLocks noChangeAspect="1"/>
          </p:cNvPicPr>
          <p:nvPr/>
        </p:nvPicPr>
        <p:blipFill>
          <a:blip r:embed="rId3"/>
          <a:stretch>
            <a:fillRect/>
          </a:stretch>
        </p:blipFill>
        <p:spPr>
          <a:xfrm>
            <a:off x="723900" y="1902577"/>
            <a:ext cx="7696200" cy="3020122"/>
          </a:xfrm>
          <a:prstGeom prst="rect">
            <a:avLst/>
          </a:prstGeom>
        </p:spPr>
      </p:pic>
    </p:spTree>
    <p:extLst>
      <p:ext uri="{BB962C8B-B14F-4D97-AF65-F5344CB8AC3E}">
        <p14:creationId xmlns:p14="http://schemas.microsoft.com/office/powerpoint/2010/main" val="3743766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a:t>
            </a:r>
            <a:r>
              <a:rPr lang="zh-CN" altLang="en-US" sz="2400" dirty="0" smtClean="0"/>
              <a:t>站牌</a:t>
            </a:r>
            <a:r>
              <a:rPr lang="zh-CN" altLang="en-US" sz="2400" dirty="0" smtClean="0"/>
              <a:t>应用场景</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由于城市交通拥堵，公交车不会准时按点到达，所以车的位置信息没有定点发布能力。智能公交站牌可以改变人的出行方式，方便人们赶班车和接送孩子。</a:t>
            </a:r>
            <a:endParaRPr lang="en-US" altLang="zh-CN" sz="1800" dirty="0" smtClean="0"/>
          </a:p>
          <a:p>
            <a:pPr marL="568325" lvl="2" indent="0">
              <a:buNone/>
            </a:pPr>
            <a:r>
              <a:rPr lang="zh-CN" altLang="zh-CN" sz="1800" dirty="0" smtClean="0"/>
              <a:t>亮点</a:t>
            </a:r>
            <a:r>
              <a:rPr lang="zh-CN" altLang="zh-CN" sz="1800" dirty="0"/>
              <a:t>：</a:t>
            </a:r>
            <a:endParaRPr lang="en-US" altLang="zh-CN" sz="1800" dirty="0"/>
          </a:p>
          <a:p>
            <a:pPr marL="568325" lvl="2" indent="0">
              <a:buNone/>
            </a:pPr>
            <a:r>
              <a:rPr lang="zh-CN" altLang="zh-CN" sz="1800" dirty="0"/>
              <a:t>车和站牌之间采用</a:t>
            </a:r>
            <a:r>
              <a:rPr lang="en-US" altLang="zh-CN" sz="1800" dirty="0" err="1"/>
              <a:t>WiFi</a:t>
            </a:r>
            <a:r>
              <a:rPr lang="zh-CN" altLang="zh-CN" sz="1800" dirty="0"/>
              <a:t>并连接到机智云上通信。</a:t>
            </a:r>
            <a:endParaRPr lang="en-US" altLang="zh-CN" sz="1800" dirty="0"/>
          </a:p>
          <a:p>
            <a:pPr marL="568325" lvl="2" indent="0">
              <a:buNone/>
            </a:pPr>
            <a:r>
              <a:rPr lang="zh-CN" altLang="zh-CN" sz="1800" dirty="0"/>
              <a:t>通过三色</a:t>
            </a:r>
            <a:r>
              <a:rPr lang="en-US" altLang="zh-CN" sz="1800" dirty="0"/>
              <a:t>LED</a:t>
            </a:r>
            <a:r>
              <a:rPr lang="zh-CN" altLang="zh-CN" sz="1800" dirty="0"/>
              <a:t>灯显示车的位置和拥挤</a:t>
            </a:r>
            <a:r>
              <a:rPr lang="zh-CN" altLang="zh-CN" sz="1800" dirty="0" smtClean="0"/>
              <a:t>程度</a:t>
            </a:r>
            <a:r>
              <a:rPr lang="zh-CN" altLang="en-US" sz="1800" dirty="0" smtClean="0"/>
              <a:t>。</a:t>
            </a:r>
            <a:endParaRPr lang="en-US" altLang="zh-CN" sz="1800" dirty="0" smtClean="0"/>
          </a:p>
          <a:p>
            <a:pPr marL="568325" lvl="2" indent="0">
              <a:buNone/>
            </a:pPr>
            <a:r>
              <a:rPr lang="zh-CN" altLang="en-US" sz="1800" dirty="0"/>
              <a:t>性价</a:t>
            </a:r>
            <a:r>
              <a:rPr lang="zh-CN" altLang="en-US" sz="1800" dirty="0" smtClean="0"/>
              <a:t>比高，可推广。</a:t>
            </a:r>
            <a:endParaRPr lang="en-GB"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rotWithShape="1">
          <a:blip r:embed="rId3"/>
          <a:srcRect l="1" r="-70" b="9333"/>
          <a:stretch/>
        </p:blipFill>
        <p:spPr>
          <a:xfrm>
            <a:off x="685800" y="1905000"/>
            <a:ext cx="7772400" cy="1524000"/>
          </a:xfrm>
          <a:prstGeom prst="rect">
            <a:avLst/>
          </a:prstGeom>
        </p:spPr>
      </p:pic>
    </p:spTree>
    <p:extLst>
      <p:ext uri="{BB962C8B-B14F-4D97-AF65-F5344CB8AC3E}">
        <p14:creationId xmlns:p14="http://schemas.microsoft.com/office/powerpoint/2010/main" val="4068701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336288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p:txBody>
          <a:bodyPr/>
          <a:lstStyle/>
          <a:p>
            <a:r>
              <a:rPr lang="zh-CN" altLang="en-US" sz="2400" dirty="0" smtClean="0"/>
              <a:t>机智云的设备联动</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r>
              <a:rPr lang="zh-CN" altLang="zh-CN" sz="1800" dirty="0" smtClean="0"/>
              <a:t>作品</a:t>
            </a:r>
            <a:r>
              <a:rPr lang="zh-CN" altLang="zh-CN" sz="1800" dirty="0"/>
              <a:t>难点主要体现在机智云的设备</a:t>
            </a:r>
            <a:r>
              <a:rPr lang="zh-CN" altLang="zh-CN" sz="1800" dirty="0" smtClean="0"/>
              <a:t>联动</a:t>
            </a:r>
            <a:endParaRPr lang="en-US" altLang="zh-CN" sz="1800" dirty="0"/>
          </a:p>
          <a:p>
            <a:pPr marL="568325" lvl="2" indent="0">
              <a:buNone/>
            </a:pPr>
            <a:r>
              <a:rPr lang="zh-CN" altLang="en-US" sz="1800" dirty="0" smtClean="0"/>
              <a:t>查询联动规则列表，各个参数的学习最后编写代码</a:t>
            </a:r>
            <a:endParaRPr lang="en-US" altLang="zh-CN" sz="1800" dirty="0" smtClean="0"/>
          </a:p>
          <a:p>
            <a:r>
              <a:rPr lang="zh-CN" altLang="en-US" dirty="0" smtClean="0"/>
              <a:t>通过</a:t>
            </a:r>
            <a:r>
              <a:rPr lang="zh-CN" altLang="en-US" dirty="0"/>
              <a:t>该接口可以查询</a:t>
            </a:r>
            <a:r>
              <a:rPr lang="en-US" altLang="zh-CN" dirty="0"/>
              <a:t>appid</a:t>
            </a:r>
            <a:r>
              <a:rPr lang="zh-CN" altLang="en-US" dirty="0"/>
              <a:t>所绑定的全部产品的数据点。</a:t>
            </a:r>
          </a:p>
          <a:p>
            <a:r>
              <a:rPr lang="zh-CN" altLang="en-US" dirty="0"/>
              <a:t>请求地址及方式</a:t>
            </a:r>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2209800" y="1905000"/>
            <a:ext cx="4256638" cy="2614582"/>
          </a:xfrm>
          <a:prstGeom prst="rect">
            <a:avLst/>
          </a:prstGeom>
        </p:spPr>
      </p:pic>
    </p:spTree>
    <p:extLst>
      <p:ext uri="{BB962C8B-B14F-4D97-AF65-F5344CB8AC3E}">
        <p14:creationId xmlns:p14="http://schemas.microsoft.com/office/powerpoint/2010/main" val="1088415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一、智能公交站牌显示选择</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209800"/>
            <a:ext cx="2029778" cy="264394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676400"/>
            <a:ext cx="3200400" cy="3200400"/>
          </a:xfrm>
          <a:prstGeom prst="rect">
            <a:avLst/>
          </a:prstGeom>
        </p:spPr>
      </p:pic>
      <p:cxnSp>
        <p:nvCxnSpPr>
          <p:cNvPr id="6" name="直接箭头连接符 5"/>
          <p:cNvCxnSpPr>
            <a:stCxn id="3" idx="3"/>
          </p:cNvCxnSpPr>
          <p:nvPr/>
        </p:nvCxnSpPr>
        <p:spPr>
          <a:xfrm>
            <a:off x="3401378" y="3531772"/>
            <a:ext cx="1856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66800" y="5105400"/>
            <a:ext cx="7315200" cy="646331"/>
          </a:xfrm>
          <a:prstGeom prst="rect">
            <a:avLst/>
          </a:prstGeom>
          <a:noFill/>
        </p:spPr>
        <p:txBody>
          <a:bodyPr wrap="square" rtlCol="0">
            <a:spAutoFit/>
          </a:bodyPr>
          <a:lstStyle/>
          <a:p>
            <a:pPr algn="r"/>
            <a:r>
              <a:rPr lang="en-US" altLang="zh-CN" dirty="0" smtClean="0"/>
              <a:t>LCD</a:t>
            </a:r>
            <a:r>
              <a:rPr lang="zh-CN" altLang="en-US" dirty="0" smtClean="0"/>
              <a:t>成本高，驱动复杂                                      全彩</a:t>
            </a:r>
            <a:r>
              <a:rPr lang="en-US" altLang="zh-CN" dirty="0" smtClean="0"/>
              <a:t>LED RGB</a:t>
            </a:r>
            <a:r>
              <a:rPr lang="zh-CN" altLang="en-US" dirty="0" smtClean="0"/>
              <a:t>成本低且                                           显示直观，更满足设计要求</a:t>
            </a:r>
            <a:endParaRPr lang="zh-CN" altLang="en-US" dirty="0"/>
          </a:p>
        </p:txBody>
      </p:sp>
    </p:spTree>
    <p:extLst>
      <p:ext uri="{BB962C8B-B14F-4D97-AF65-F5344CB8AC3E}">
        <p14:creationId xmlns:p14="http://schemas.microsoft.com/office/powerpoint/2010/main" val="2821840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Synopsys Default Templat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Synopsys Default Template" id="{369E2388-E056-45F9-A8B4-F865C10E3381}" vid="{125CD06B-9612-4521-8234-3C6487C9B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5765</TotalTime>
  <Words>945</Words>
  <Application>Microsoft Office PowerPoint</Application>
  <PresentationFormat>全屏显示(4:3)</PresentationFormat>
  <Paragraphs>304</Paragraphs>
  <Slides>27</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黑体</vt:lpstr>
      <vt:lpstr>微软雅黑</vt:lpstr>
      <vt:lpstr>Arial</vt:lpstr>
      <vt:lpstr>Arial Black</vt:lpstr>
      <vt:lpstr>Calibri</vt:lpstr>
      <vt:lpstr>Wingdings</vt:lpstr>
      <vt:lpstr>1_Synopsys Default Template</vt:lpstr>
      <vt:lpstr>PowerPoint 演示文稿</vt:lpstr>
      <vt:lpstr>智能公交站牌</vt:lpstr>
      <vt:lpstr>Agenda</vt:lpstr>
      <vt:lpstr>Agenda</vt:lpstr>
      <vt:lpstr>项目概述</vt:lpstr>
      <vt:lpstr>项目概述</vt:lpstr>
      <vt:lpstr>Agenda</vt:lpstr>
      <vt:lpstr>难点</vt:lpstr>
      <vt:lpstr>创新点</vt:lpstr>
      <vt:lpstr>创新点</vt:lpstr>
      <vt:lpstr>创新点</vt:lpstr>
      <vt:lpstr>Agenda</vt:lpstr>
      <vt:lpstr>设计实现</vt:lpstr>
      <vt:lpstr>设计实现</vt:lpstr>
      <vt:lpstr>设计实现</vt:lpstr>
      <vt:lpstr>设计实现</vt:lpstr>
      <vt:lpstr>Agenda</vt:lpstr>
      <vt:lpstr>测试结果</vt:lpstr>
      <vt:lpstr>测试结果</vt:lpstr>
      <vt:lpstr>测试结果</vt:lpstr>
      <vt:lpstr>测试结果</vt:lpstr>
      <vt:lpstr>测试结果</vt:lpstr>
      <vt:lpstr>测试结果</vt:lpstr>
      <vt:lpstr>Agenda</vt:lpstr>
      <vt:lpstr>总结与展望</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Tu</dc:creator>
  <cp:lastModifiedBy>Wang Barry</cp:lastModifiedBy>
  <cp:revision>232</cp:revision>
  <dcterms:created xsi:type="dcterms:W3CDTF">2006-08-16T00:00:00Z</dcterms:created>
  <dcterms:modified xsi:type="dcterms:W3CDTF">2018-05-28T00:01:18Z</dcterms:modified>
</cp:coreProperties>
</file>